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324" r:id="rId2"/>
    <p:sldId id="325" r:id="rId3"/>
    <p:sldId id="341" r:id="rId4"/>
    <p:sldId id="350" r:id="rId5"/>
    <p:sldId id="351" r:id="rId6"/>
    <p:sldId id="329" r:id="rId7"/>
    <p:sldId id="331" r:id="rId8"/>
    <p:sldId id="336" r:id="rId9"/>
    <p:sldId id="349" r:id="rId10"/>
    <p:sldId id="348" r:id="rId11"/>
    <p:sldId id="258" r:id="rId12"/>
    <p:sldId id="261" r:id="rId13"/>
    <p:sldId id="262" r:id="rId14"/>
    <p:sldId id="268" r:id="rId15"/>
    <p:sldId id="271" r:id="rId16"/>
    <p:sldId id="272" r:id="rId17"/>
    <p:sldId id="273" r:id="rId18"/>
    <p:sldId id="274" r:id="rId19"/>
    <p:sldId id="279" r:id="rId20"/>
    <p:sldId id="280" r:id="rId21"/>
    <p:sldId id="283" r:id="rId22"/>
    <p:sldId id="284" r:id="rId23"/>
    <p:sldId id="293" r:id="rId24"/>
    <p:sldId id="294" r:id="rId25"/>
    <p:sldId id="297" r:id="rId26"/>
    <p:sldId id="299" r:id="rId27"/>
    <p:sldId id="303" r:id="rId28"/>
    <p:sldId id="304" r:id="rId29"/>
    <p:sldId id="306" r:id="rId30"/>
    <p:sldId id="311" r:id="rId31"/>
    <p:sldId id="319" r:id="rId32"/>
  </p:sldIdLst>
  <p:sldSz cx="9906000" cy="6858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9" autoAdjust="0"/>
    <p:restoredTop sz="96318" autoAdjust="0"/>
  </p:normalViewPr>
  <p:slideViewPr>
    <p:cSldViewPr>
      <p:cViewPr varScale="1">
        <p:scale>
          <a:sx n="106" d="100"/>
          <a:sy n="106" d="100"/>
        </p:scale>
        <p:origin x="1320" y="114"/>
      </p:cViewPr>
      <p:guideLst>
        <p:guide orient="horz" pos="2704"/>
        <p:guide pos="3120"/>
        <p:guide orient="horz" pos="2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35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B5F3FB6-EA46-4F83-ABBD-2EEAC7D46BD5}" type="datetimeFigureOut">
              <a:rPr lang="ko-KR" altLang="en-US" smtClean="0"/>
              <a:t>2021-09-15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F1A835B-1A89-4A41-B8F1-13FE76FC8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61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B5F4186-763B-4FC6-93D7-5BB9E3AEC933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17" tIns="46058" rIns="92117" bIns="46058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4F57B1E-DC3A-4531-BC44-CF94B4A09BB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146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8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88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63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49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97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34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09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41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취업활동이 금지된 곳이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건설현장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술집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 위험요소가 높은 직종은 유학생 취업활동이 금지됩니다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취업활동이 가능한 곳은 </a:t>
            </a:r>
            <a:r>
              <a:rPr lang="ko-KR" altLang="en-US" dirty="0" err="1" smtClean="0"/>
              <a:t>통번역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음식점보조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일반사무실보조 등이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1E3B-B631-4471-98F3-C070F0E8E76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56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>
          <a:xfrm>
            <a:off x="268288" y="6356351"/>
            <a:ext cx="2228850" cy="365125"/>
          </a:xfrm>
        </p:spPr>
        <p:txBody>
          <a:bodyPr/>
          <a:lstStyle/>
          <a:p>
            <a:fld id="{65755F87-6645-4130-8BB9-4EB3B7C20DEC}" type="datetime1">
              <a:rPr lang="ko-KR" altLang="en-US" smtClean="0"/>
              <a:t>2021-09-15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408863" y="6356351"/>
            <a:ext cx="2228850" cy="365125"/>
          </a:xfrm>
        </p:spPr>
        <p:txBody>
          <a:bodyPr/>
          <a:lstStyle/>
          <a:p>
            <a:fld id="{44B6B879-ECA0-4969-A3B3-1B8044FB5F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6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>
          <a:xfrm>
            <a:off x="268288" y="6356351"/>
            <a:ext cx="2228850" cy="365125"/>
          </a:xfrm>
        </p:spPr>
        <p:txBody>
          <a:bodyPr/>
          <a:lstStyle/>
          <a:p>
            <a:fld id="{65755F87-6645-4130-8BB9-4EB3B7C20DEC}" type="datetime1">
              <a:rPr lang="ko-KR" altLang="en-US" smtClean="0"/>
              <a:t>2021-09-15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408863" y="6356351"/>
            <a:ext cx="2228850" cy="365125"/>
          </a:xfrm>
        </p:spPr>
        <p:txBody>
          <a:bodyPr/>
          <a:lstStyle/>
          <a:p>
            <a:fld id="{44B6B879-ECA0-4969-A3B3-1B8044FB5F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12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21000">
                <a:srgbClr val="E4E6F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모서리가 둥근 직사각형 2"/>
          <p:cNvSpPr/>
          <p:nvPr userDrawn="1"/>
        </p:nvSpPr>
        <p:spPr>
          <a:xfrm>
            <a:off x="288925" y="876300"/>
            <a:ext cx="9307513" cy="5753100"/>
          </a:xfrm>
          <a:prstGeom prst="roundRect">
            <a:avLst>
              <a:gd name="adj" fmla="val 2788"/>
            </a:avLst>
          </a:prstGeom>
          <a:gradFill>
            <a:gsLst>
              <a:gs pos="100000">
                <a:schemeClr val="bg1"/>
              </a:gs>
              <a:gs pos="18000">
                <a:schemeClr val="bg1"/>
              </a:gs>
            </a:gsLst>
            <a:lin ang="5400000" scaled="0"/>
          </a:gradFill>
          <a:ln w="9525">
            <a:gradFill>
              <a:gsLst>
                <a:gs pos="0">
                  <a:srgbClr val="DADEEA"/>
                </a:gs>
                <a:gs pos="37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1687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pattFill prst="pct20">
          <a:fgClr>
            <a:srgbClr val="E1F7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CC0A93D8-372F-4DB3-B54C-A271DDFADC7B}" type="datetimeFigureOut">
              <a:rPr lang="ko-KR" altLang="en-US"/>
              <a:pPr lvl="0">
                <a:defRPr lang="ko-KR" altLang="en-US"/>
              </a:pPr>
              <a:t>2021-09-15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B6B6C18B-A5F8-4B1C-B8AB-33DE54F8445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70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63BDA5"/>
            </a:gs>
            <a:gs pos="89000">
              <a:srgbClr val="63BDA5"/>
            </a:gs>
            <a:gs pos="37000">
              <a:srgbClr val="5EA99B">
                <a:lumMod val="72000"/>
                <a:lumOff val="28000"/>
              </a:srgbClr>
            </a:gs>
            <a:gs pos="59000">
              <a:srgbClr val="5B9C94">
                <a:lumMod val="100000"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7580" y="404664"/>
            <a:ext cx="9050842" cy="6048672"/>
          </a:xfrm>
          <a:prstGeom prst="roundRect">
            <a:avLst>
              <a:gd name="adj" fmla="val 5472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5" name="TextBox 4"/>
          <p:cNvSpPr txBox="1"/>
          <p:nvPr/>
        </p:nvSpPr>
        <p:spPr>
          <a:xfrm>
            <a:off x="2882904" y="2051468"/>
            <a:ext cx="5563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22" dirty="0">
                <a:solidFill>
                  <a:srgbClr val="63BDA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이것만은 꼭 </a:t>
            </a:r>
            <a:r>
              <a:rPr lang="ko-KR" altLang="en-US" sz="3600" spc="-122" dirty="0">
                <a:solidFill>
                  <a:srgbClr val="63BDA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알아두세요</a:t>
            </a:r>
            <a:r>
              <a:rPr lang="ko-KR" altLang="en-US" sz="3200" spc="-122" dirty="0">
                <a:solidFill>
                  <a:srgbClr val="63BDA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122" dirty="0">
                <a:solidFill>
                  <a:srgbClr val="63BDA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!</a:t>
            </a:r>
            <a:endParaRPr lang="en-US" altLang="ko-KR" sz="3200" spc="-122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800" spc="-122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유학생 </a:t>
            </a:r>
            <a:r>
              <a:rPr lang="ko-KR" altLang="en-US" sz="2800" spc="-122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필수 출입국규정 안내</a:t>
            </a:r>
            <a:endParaRPr lang="en-US" altLang="ko-KR" sz="2800" spc="-122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20988283">
            <a:off x="2868466" y="3859983"/>
            <a:ext cx="207594" cy="207594"/>
          </a:xfrm>
          <a:prstGeom prst="star5">
            <a:avLst>
              <a:gd name="adj" fmla="val 25383"/>
              <a:gd name="hf" fmla="val 105146"/>
              <a:gd name="vf" fmla="val 110557"/>
            </a:avLst>
          </a:prstGeom>
          <a:solidFill>
            <a:srgbClr val="E738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2" name="포인트가 5개인 별 21"/>
          <p:cNvSpPr/>
          <p:nvPr/>
        </p:nvSpPr>
        <p:spPr>
          <a:xfrm rot="733276">
            <a:off x="4336511" y="4569078"/>
            <a:ext cx="261596" cy="261596"/>
          </a:xfrm>
          <a:prstGeom prst="star5">
            <a:avLst>
              <a:gd name="adj" fmla="val 24845"/>
              <a:gd name="hf" fmla="val 105146"/>
              <a:gd name="vf" fmla="val 110557"/>
            </a:avLst>
          </a:prstGeom>
          <a:solidFill>
            <a:srgbClr val="F97F2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3" name="포인트가 5개인 별 22"/>
          <p:cNvSpPr/>
          <p:nvPr/>
        </p:nvSpPr>
        <p:spPr>
          <a:xfrm rot="21171705">
            <a:off x="6437880" y="4713263"/>
            <a:ext cx="229764" cy="229764"/>
          </a:xfrm>
          <a:prstGeom prst="star5">
            <a:avLst>
              <a:gd name="adj" fmla="val 24845"/>
              <a:gd name="hf" fmla="val 105146"/>
              <a:gd name="vf" fmla="val 110557"/>
            </a:avLst>
          </a:prstGeom>
          <a:solidFill>
            <a:srgbClr val="FFCE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4" name="포인트가 5개인 별 23"/>
          <p:cNvSpPr/>
          <p:nvPr/>
        </p:nvSpPr>
        <p:spPr>
          <a:xfrm rot="428295" flipH="1">
            <a:off x="2774103" y="5063965"/>
            <a:ext cx="229764" cy="229764"/>
          </a:xfrm>
          <a:prstGeom prst="star5">
            <a:avLst>
              <a:gd name="adj" fmla="val 24845"/>
              <a:gd name="hf" fmla="val 105146"/>
              <a:gd name="vf" fmla="val 110557"/>
            </a:avLst>
          </a:prstGeom>
          <a:solidFill>
            <a:srgbClr val="F97F2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1" name="자유형 30"/>
          <p:cNvSpPr/>
          <p:nvPr/>
        </p:nvSpPr>
        <p:spPr>
          <a:xfrm>
            <a:off x="2684748" y="1235783"/>
            <a:ext cx="5235902" cy="557124"/>
          </a:xfrm>
          <a:custGeom>
            <a:avLst/>
            <a:gdLst>
              <a:gd name="connsiteX0" fmla="*/ 0 w 4716957"/>
              <a:gd name="connsiteY0" fmla="*/ 0 h 365027"/>
              <a:gd name="connsiteX1" fmla="*/ 436411 w 4716957"/>
              <a:gd name="connsiteY1" fmla="*/ 0 h 365027"/>
              <a:gd name="connsiteX2" fmla="*/ 436413 w 4716957"/>
              <a:gd name="connsiteY2" fmla="*/ 2 h 365027"/>
              <a:gd name="connsiteX3" fmla="*/ 4280545 w 4716957"/>
              <a:gd name="connsiteY3" fmla="*/ 2 h 365027"/>
              <a:gd name="connsiteX4" fmla="*/ 4280546 w 4716957"/>
              <a:gd name="connsiteY4" fmla="*/ 1 h 365027"/>
              <a:gd name="connsiteX5" fmla="*/ 4716957 w 4716957"/>
              <a:gd name="connsiteY5" fmla="*/ 1 h 365027"/>
              <a:gd name="connsiteX6" fmla="*/ 4558565 w 4716957"/>
              <a:gd name="connsiteY6" fmla="*/ 182514 h 365027"/>
              <a:gd name="connsiteX7" fmla="*/ 4716957 w 4716957"/>
              <a:gd name="connsiteY7" fmla="*/ 365026 h 365027"/>
              <a:gd name="connsiteX8" fmla="*/ 4364126 w 4716957"/>
              <a:gd name="connsiteY8" fmla="*/ 365026 h 365027"/>
              <a:gd name="connsiteX9" fmla="*/ 4364126 w 4716957"/>
              <a:gd name="connsiteY9" fmla="*/ 365027 h 365027"/>
              <a:gd name="connsiteX10" fmla="*/ 349143 w 4716957"/>
              <a:gd name="connsiteY10" fmla="*/ 365027 h 365027"/>
              <a:gd name="connsiteX11" fmla="*/ 349143 w 4716957"/>
              <a:gd name="connsiteY11" fmla="*/ 365025 h 365027"/>
              <a:gd name="connsiteX12" fmla="*/ 0 w 4716957"/>
              <a:gd name="connsiteY12" fmla="*/ 365025 h 365027"/>
              <a:gd name="connsiteX13" fmla="*/ 158392 w 4716957"/>
              <a:gd name="connsiteY13" fmla="*/ 182513 h 3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16957" h="365027">
                <a:moveTo>
                  <a:pt x="0" y="0"/>
                </a:moveTo>
                <a:lnTo>
                  <a:pt x="436411" y="0"/>
                </a:lnTo>
                <a:lnTo>
                  <a:pt x="436413" y="2"/>
                </a:lnTo>
                <a:lnTo>
                  <a:pt x="4280545" y="2"/>
                </a:lnTo>
                <a:lnTo>
                  <a:pt x="4280546" y="1"/>
                </a:lnTo>
                <a:lnTo>
                  <a:pt x="4716957" y="1"/>
                </a:lnTo>
                <a:lnTo>
                  <a:pt x="4558565" y="182514"/>
                </a:lnTo>
                <a:lnTo>
                  <a:pt x="4716957" y="365026"/>
                </a:lnTo>
                <a:lnTo>
                  <a:pt x="4364126" y="365026"/>
                </a:lnTo>
                <a:lnTo>
                  <a:pt x="4364126" y="365027"/>
                </a:lnTo>
                <a:lnTo>
                  <a:pt x="349143" y="365027"/>
                </a:lnTo>
                <a:lnTo>
                  <a:pt x="349143" y="365025"/>
                </a:lnTo>
                <a:lnTo>
                  <a:pt x="0" y="365025"/>
                </a:lnTo>
                <a:lnTo>
                  <a:pt x="158392" y="182513"/>
                </a:lnTo>
                <a:close/>
              </a:path>
            </a:pathLst>
          </a:custGeom>
          <a:solidFill>
            <a:srgbClr val="63BDA5"/>
          </a:solidFill>
          <a:ln>
            <a:noFill/>
          </a:ln>
          <a:effectLst>
            <a:outerShdw blurRad="38100" dist="25400" dir="4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6" name="포인트가 5개인 별 45"/>
          <p:cNvSpPr/>
          <p:nvPr/>
        </p:nvSpPr>
        <p:spPr>
          <a:xfrm rot="6133276">
            <a:off x="8241752" y="2708309"/>
            <a:ext cx="362113" cy="362113"/>
          </a:xfrm>
          <a:prstGeom prst="star5">
            <a:avLst>
              <a:gd name="adj" fmla="val 31079"/>
              <a:gd name="hf" fmla="val 105146"/>
              <a:gd name="vf" fmla="val 110557"/>
            </a:avLst>
          </a:prstGeom>
          <a:solidFill>
            <a:srgbClr val="F2925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7" name="포인트가 5개인 별 46"/>
          <p:cNvSpPr/>
          <p:nvPr/>
        </p:nvSpPr>
        <p:spPr>
          <a:xfrm rot="4971705">
            <a:off x="8026641" y="4794580"/>
            <a:ext cx="229764" cy="229764"/>
          </a:xfrm>
          <a:prstGeom prst="star5">
            <a:avLst>
              <a:gd name="adj" fmla="val 24082"/>
              <a:gd name="hf" fmla="val 105146"/>
              <a:gd name="vf" fmla="val 110557"/>
            </a:avLst>
          </a:prstGeom>
          <a:solidFill>
            <a:srgbClr val="E738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8" name="포인트가 5개인 별 47"/>
          <p:cNvSpPr/>
          <p:nvPr/>
        </p:nvSpPr>
        <p:spPr>
          <a:xfrm rot="4971705">
            <a:off x="1159406" y="1508479"/>
            <a:ext cx="322593" cy="317565"/>
          </a:xfrm>
          <a:prstGeom prst="star5">
            <a:avLst>
              <a:gd name="adj" fmla="val 24082"/>
              <a:gd name="hf" fmla="val 105146"/>
              <a:gd name="vf" fmla="val 110557"/>
            </a:avLst>
          </a:prstGeom>
          <a:solidFill>
            <a:srgbClr val="EC3A6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포인트가 5개인 별 48"/>
          <p:cNvSpPr/>
          <p:nvPr/>
        </p:nvSpPr>
        <p:spPr>
          <a:xfrm rot="6086675">
            <a:off x="1700464" y="3456313"/>
            <a:ext cx="331602" cy="326434"/>
          </a:xfrm>
          <a:prstGeom prst="star5">
            <a:avLst>
              <a:gd name="adj" fmla="val 31527"/>
              <a:gd name="hf" fmla="val 105146"/>
              <a:gd name="vf" fmla="val 110557"/>
            </a:avLst>
          </a:prstGeom>
          <a:solidFill>
            <a:srgbClr val="FF719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0" name="포인트가 5개인 별 49"/>
          <p:cNvSpPr/>
          <p:nvPr/>
        </p:nvSpPr>
        <p:spPr>
          <a:xfrm rot="428295" flipH="1">
            <a:off x="1892747" y="4429473"/>
            <a:ext cx="229764" cy="229764"/>
          </a:xfrm>
          <a:prstGeom prst="star5">
            <a:avLst>
              <a:gd name="adj" fmla="val 24845"/>
              <a:gd name="hf" fmla="val 105146"/>
              <a:gd name="vf" fmla="val 110557"/>
            </a:avLst>
          </a:prstGeom>
          <a:solidFill>
            <a:srgbClr val="FCBBD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1" name="포인트가 5개인 별 50"/>
          <p:cNvSpPr/>
          <p:nvPr/>
        </p:nvSpPr>
        <p:spPr>
          <a:xfrm rot="469371">
            <a:off x="7217132" y="3393777"/>
            <a:ext cx="390299" cy="390299"/>
          </a:xfrm>
          <a:prstGeom prst="star5">
            <a:avLst>
              <a:gd name="adj" fmla="val 27912"/>
              <a:gd name="hf" fmla="val 105146"/>
              <a:gd name="vf" fmla="val 110557"/>
            </a:avLst>
          </a:prstGeom>
          <a:solidFill>
            <a:srgbClr val="FBE3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" name="TextBox 1"/>
          <p:cNvSpPr txBox="1"/>
          <p:nvPr/>
        </p:nvSpPr>
        <p:spPr>
          <a:xfrm>
            <a:off x="2985225" y="1340768"/>
            <a:ext cx="464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남서울대학교 외국인유학생의 한국생활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t="16373" r="31390" b="30082"/>
          <a:stretch/>
        </p:blipFill>
        <p:spPr>
          <a:xfrm>
            <a:off x="-36675" y="1770213"/>
            <a:ext cx="2996487" cy="4738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32" y="591320"/>
            <a:ext cx="1659918" cy="4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6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208 -4.44444E-6 L 2.5641E-6 -4.44444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687 -0.00139 L -1.38889E-6 4.81481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2" grpId="0" animBg="1"/>
      <p:bldP spid="23" grpId="0" animBg="1"/>
      <p:bldP spid="2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57153" y="37709"/>
            <a:ext cx="405752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dirty="0">
                <a:solidFill>
                  <a:srgbClr val="F27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시간제 취업</a:t>
            </a:r>
            <a:endParaRPr lang="en-US" altLang="ko-KR" dirty="0">
              <a:solidFill>
                <a:srgbClr val="F27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87729" y="1659121"/>
            <a:ext cx="6532775" cy="1583703"/>
            <a:chOff x="1406728" y="1659120"/>
            <a:chExt cx="6532775" cy="1583703"/>
          </a:xfrm>
        </p:grpSpPr>
        <p:sp>
          <p:nvSpPr>
            <p:cNvPr id="34" name="직사각형 33"/>
            <p:cNvSpPr/>
            <p:nvPr/>
          </p:nvSpPr>
          <p:spPr>
            <a:xfrm>
              <a:off x="1862051" y="2076924"/>
              <a:ext cx="348813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제조업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공장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), </a:t>
              </a:r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건설업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</a:p>
            <a:p>
              <a:pPr algn="ctr"/>
              <a:r>
                <a:rPr lang="ko-KR" altLang="en-US" sz="2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유흥업소 등 </a:t>
              </a:r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위험한 직종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1406728" y="1659120"/>
              <a:ext cx="6532775" cy="1583703"/>
            </a:xfrm>
            <a:prstGeom prst="roundRect">
              <a:avLst>
                <a:gd name="adj" fmla="val 535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6101276" y="1706252"/>
              <a:ext cx="1792559" cy="1480009"/>
            </a:xfrm>
            <a:prstGeom prst="roundRect">
              <a:avLst>
                <a:gd name="adj" fmla="val 535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510115" y="1864998"/>
              <a:ext cx="1046440" cy="110799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3600" spc="-8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취</a:t>
              </a:r>
              <a:r>
                <a:rPr lang="ko-KR" altLang="en-US" sz="36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업</a:t>
              </a:r>
              <a:endParaRPr lang="en-US" altLang="ko-KR" sz="36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36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불 가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787729" y="3926085"/>
            <a:ext cx="6532775" cy="1700474"/>
            <a:chOff x="1406728" y="3926085"/>
            <a:chExt cx="6532775" cy="1700474"/>
          </a:xfrm>
        </p:grpSpPr>
        <p:sp>
          <p:nvSpPr>
            <p:cNvPr id="19" name="직사각형 18"/>
            <p:cNvSpPr/>
            <p:nvPr/>
          </p:nvSpPr>
          <p:spPr>
            <a:xfrm>
              <a:off x="3785658" y="4327923"/>
              <a:ext cx="330859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57C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통역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57C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57C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번역</a:t>
              </a:r>
              <a:r>
                <a:rPr lang="en-US" altLang="ko-KR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57C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57C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음식점 보조</a:t>
              </a:r>
              <a:endPara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2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57C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일반 사무보조 등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406728" y="3926085"/>
              <a:ext cx="6532775" cy="1700474"/>
            </a:xfrm>
            <a:prstGeom prst="roundRect">
              <a:avLst>
                <a:gd name="adj" fmla="val 5358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463287" y="3984512"/>
              <a:ext cx="1792559" cy="1580590"/>
            </a:xfrm>
            <a:prstGeom prst="roundRect">
              <a:avLst>
                <a:gd name="adj" fmla="val 5358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771398" y="4220809"/>
              <a:ext cx="1046440" cy="110799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3600" spc="-8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취</a:t>
              </a:r>
              <a:r>
                <a:rPr lang="ko-KR" altLang="en-US" sz="36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업</a:t>
              </a:r>
              <a:endParaRPr lang="en-US" altLang="ko-KR" sz="36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36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가 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6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accel="10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44524" y="0"/>
            <a:ext cx="10189132" cy="683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10" y="0"/>
            <a:ext cx="98849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0861" y="275784"/>
            <a:ext cx="8964277" cy="630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3730" y="280548"/>
            <a:ext cx="8878539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8046" y="375811"/>
            <a:ext cx="8649908" cy="61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5598" y="251969"/>
            <a:ext cx="9154803" cy="635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4624" y="285311"/>
            <a:ext cx="9316751" cy="62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10" y="0"/>
            <a:ext cx="98849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0888" y="280548"/>
            <a:ext cx="8764224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254478" y="1160748"/>
            <a:ext cx="9397044" cy="5364095"/>
            <a:chOff x="2277856" y="3704729"/>
            <a:chExt cx="9107364" cy="3803488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2277856" y="3704729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2393986" y="3785483"/>
              <a:ext cx="8875101" cy="3641982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4488" y="257717"/>
            <a:ext cx="639085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40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변동사항 출입국사무소 신고</a:t>
            </a:r>
            <a:endParaRPr lang="en-US" altLang="ko-KR" sz="4000" dirty="0">
              <a:solidFill>
                <a:schemeClr val="accent3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45088" y="2003230"/>
            <a:ext cx="329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24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 반드시 신고</a:t>
            </a:r>
            <a:endParaRPr lang="ko-KR" altLang="en-US" sz="2400" spc="-15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410" y="5577813"/>
            <a:ext cx="585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☆ 주의</a:t>
            </a:r>
            <a:r>
              <a:rPr lang="en-US" altLang="ko-KR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기간 초과시 출입국사무소 방문하여 벌금 납부</a:t>
            </a:r>
            <a:endParaRPr lang="ko-KR" altLang="en-US" spc="-15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DA2B5F5-493E-408C-B5B4-E8FE66B8F945}"/>
              </a:ext>
            </a:extLst>
          </p:cNvPr>
          <p:cNvGrpSpPr/>
          <p:nvPr/>
        </p:nvGrpSpPr>
        <p:grpSpPr>
          <a:xfrm>
            <a:off x="6282076" y="3410580"/>
            <a:ext cx="3793335" cy="3460659"/>
            <a:chOff x="5403606" y="4608426"/>
            <a:chExt cx="3458765" cy="2963134"/>
          </a:xfrm>
        </p:grpSpPr>
        <p:pic>
          <p:nvPicPr>
            <p:cNvPr id="35" name="그림 34" descr="정장, 남자, 사람, 넥타이이(가) 표시된 사진&#10;&#10;자동 생성된 설명">
              <a:extLst>
                <a:ext uri="{FF2B5EF4-FFF2-40B4-BE49-F238E27FC236}">
                  <a16:creationId xmlns:a16="http://schemas.microsoft.com/office/drawing/2014/main" id="{5F1FFFEA-82D8-4DB5-8DE1-5414E7901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3" t="15997" r="18143" b="28007"/>
            <a:stretch/>
          </p:blipFill>
          <p:spPr>
            <a:xfrm>
              <a:off x="6743122" y="4608426"/>
              <a:ext cx="2119249" cy="2951249"/>
            </a:xfrm>
            <a:prstGeom prst="rect">
              <a:avLst/>
            </a:prstGeom>
          </p:spPr>
        </p:pic>
        <p:pic>
          <p:nvPicPr>
            <p:cNvPr id="36" name="그림 35" descr="사람, 서있는, 가장, 의류이(가) 표시된 사진&#10;&#10;자동 생성된 설명">
              <a:extLst>
                <a:ext uri="{FF2B5EF4-FFF2-40B4-BE49-F238E27FC236}">
                  <a16:creationId xmlns:a16="http://schemas.microsoft.com/office/drawing/2014/main" id="{C42C9192-C028-4BE0-8501-58F9A3366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5466"/>
            <a:stretch/>
          </p:blipFill>
          <p:spPr>
            <a:xfrm>
              <a:off x="5403606" y="4721997"/>
              <a:ext cx="2263165" cy="2849563"/>
            </a:xfrm>
            <a:prstGeom prst="rect">
              <a:avLst/>
            </a:prstGeom>
          </p:spPr>
        </p:pic>
      </p:grpSp>
      <p:sp>
        <p:nvSpPr>
          <p:cNvPr id="37" name="자유형 36"/>
          <p:cNvSpPr/>
          <p:nvPr/>
        </p:nvSpPr>
        <p:spPr>
          <a:xfrm>
            <a:off x="560512" y="1520788"/>
            <a:ext cx="3924436" cy="698431"/>
          </a:xfrm>
          <a:custGeom>
            <a:avLst/>
            <a:gdLst>
              <a:gd name="connsiteX0" fmla="*/ 0 w 4847481"/>
              <a:gd name="connsiteY0" fmla="*/ 115028 h 690153"/>
              <a:gd name="connsiteX1" fmla="*/ 115028 w 4847481"/>
              <a:gd name="connsiteY1" fmla="*/ 0 h 690153"/>
              <a:gd name="connsiteX2" fmla="*/ 4732453 w 4847481"/>
              <a:gd name="connsiteY2" fmla="*/ 0 h 690153"/>
              <a:gd name="connsiteX3" fmla="*/ 4847481 w 4847481"/>
              <a:gd name="connsiteY3" fmla="*/ 115028 h 690153"/>
              <a:gd name="connsiteX4" fmla="*/ 4847481 w 4847481"/>
              <a:gd name="connsiteY4" fmla="*/ 575125 h 690153"/>
              <a:gd name="connsiteX5" fmla="*/ 4732453 w 4847481"/>
              <a:gd name="connsiteY5" fmla="*/ 690153 h 690153"/>
              <a:gd name="connsiteX6" fmla="*/ 115028 w 4847481"/>
              <a:gd name="connsiteY6" fmla="*/ 690153 h 690153"/>
              <a:gd name="connsiteX7" fmla="*/ 0 w 4847481"/>
              <a:gd name="connsiteY7" fmla="*/ 575125 h 690153"/>
              <a:gd name="connsiteX8" fmla="*/ 0 w 4847481"/>
              <a:gd name="connsiteY8" fmla="*/ 115028 h 69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7481" h="690153">
                <a:moveTo>
                  <a:pt x="0" y="115028"/>
                </a:moveTo>
                <a:cubicBezTo>
                  <a:pt x="0" y="51500"/>
                  <a:pt x="51500" y="0"/>
                  <a:pt x="115028" y="0"/>
                </a:cubicBezTo>
                <a:lnTo>
                  <a:pt x="4732453" y="0"/>
                </a:lnTo>
                <a:cubicBezTo>
                  <a:pt x="4795981" y="0"/>
                  <a:pt x="4847481" y="51500"/>
                  <a:pt x="4847481" y="115028"/>
                </a:cubicBezTo>
                <a:lnTo>
                  <a:pt x="4847481" y="575125"/>
                </a:lnTo>
                <a:cubicBezTo>
                  <a:pt x="4847481" y="638653"/>
                  <a:pt x="4795981" y="690153"/>
                  <a:pt x="4732453" y="690153"/>
                </a:cubicBezTo>
                <a:lnTo>
                  <a:pt x="115028" y="690153"/>
                </a:lnTo>
                <a:cubicBezTo>
                  <a:pt x="51500" y="690153"/>
                  <a:pt x="0" y="638653"/>
                  <a:pt x="0" y="575125"/>
                </a:cubicBezTo>
                <a:lnTo>
                  <a:pt x="0" y="11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510" tIns="117510" rIns="117510" bIns="117510" numCol="1" spcCol="1270" anchor="ctr" anchorCtr="0">
            <a:noAutofit/>
          </a:bodyPr>
          <a:lstStyle/>
          <a:p>
            <a:pPr lvl="0" algn="ctr" defTabSz="9779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sz="2000" b="1" kern="1200" dirty="0" smtClean="0">
                <a:latin typeface="+mn-ea"/>
              </a:rPr>
              <a:t>집 주소</a:t>
            </a:r>
            <a:r>
              <a:rPr lang="en-US" altLang="ko-KR" sz="2000" b="1" kern="1200" dirty="0" smtClean="0">
                <a:latin typeface="+mn-ea"/>
              </a:rPr>
              <a:t> </a:t>
            </a:r>
            <a:r>
              <a:rPr lang="ko-KR" altLang="en-US" sz="2000" b="1" kern="1200" dirty="0" smtClean="0">
                <a:latin typeface="+mn-ea"/>
              </a:rPr>
              <a:t>변경 시</a:t>
            </a:r>
            <a:endParaRPr lang="en-US" altLang="ko-KR" sz="2000" b="1" kern="1200" dirty="0" smtClean="0">
              <a:latin typeface="+mn-ea"/>
            </a:endParaRPr>
          </a:p>
          <a:p>
            <a:pPr lvl="0" algn="ctr" defTabSz="9779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 smtClean="0">
                <a:latin typeface="+mn-ea"/>
              </a:rPr>
              <a:t>* </a:t>
            </a:r>
            <a:r>
              <a:rPr lang="ko-KR" altLang="en-US" sz="1600" b="1" dirty="0" smtClean="0">
                <a:latin typeface="+mn-ea"/>
              </a:rPr>
              <a:t>계약서 날짜 기준</a:t>
            </a:r>
            <a:endParaRPr lang="ko-KR" sz="1600" b="1" kern="1200" dirty="0">
              <a:latin typeface="+mn-ea"/>
            </a:endParaRPr>
          </a:p>
        </p:txBody>
      </p:sp>
      <p:sp>
        <p:nvSpPr>
          <p:cNvPr id="38" name="자유형 37"/>
          <p:cNvSpPr/>
          <p:nvPr/>
        </p:nvSpPr>
        <p:spPr>
          <a:xfrm>
            <a:off x="560512" y="2390013"/>
            <a:ext cx="3924436" cy="703593"/>
          </a:xfrm>
          <a:custGeom>
            <a:avLst/>
            <a:gdLst>
              <a:gd name="connsiteX0" fmla="*/ 0 w 4847481"/>
              <a:gd name="connsiteY0" fmla="*/ 115028 h 690153"/>
              <a:gd name="connsiteX1" fmla="*/ 115028 w 4847481"/>
              <a:gd name="connsiteY1" fmla="*/ 0 h 690153"/>
              <a:gd name="connsiteX2" fmla="*/ 4732453 w 4847481"/>
              <a:gd name="connsiteY2" fmla="*/ 0 h 690153"/>
              <a:gd name="connsiteX3" fmla="*/ 4847481 w 4847481"/>
              <a:gd name="connsiteY3" fmla="*/ 115028 h 690153"/>
              <a:gd name="connsiteX4" fmla="*/ 4847481 w 4847481"/>
              <a:gd name="connsiteY4" fmla="*/ 575125 h 690153"/>
              <a:gd name="connsiteX5" fmla="*/ 4732453 w 4847481"/>
              <a:gd name="connsiteY5" fmla="*/ 690153 h 690153"/>
              <a:gd name="connsiteX6" fmla="*/ 115028 w 4847481"/>
              <a:gd name="connsiteY6" fmla="*/ 690153 h 690153"/>
              <a:gd name="connsiteX7" fmla="*/ 0 w 4847481"/>
              <a:gd name="connsiteY7" fmla="*/ 575125 h 690153"/>
              <a:gd name="connsiteX8" fmla="*/ 0 w 4847481"/>
              <a:gd name="connsiteY8" fmla="*/ 115028 h 69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7481" h="690153">
                <a:moveTo>
                  <a:pt x="0" y="115028"/>
                </a:moveTo>
                <a:cubicBezTo>
                  <a:pt x="0" y="51500"/>
                  <a:pt x="51500" y="0"/>
                  <a:pt x="115028" y="0"/>
                </a:cubicBezTo>
                <a:lnTo>
                  <a:pt x="4732453" y="0"/>
                </a:lnTo>
                <a:cubicBezTo>
                  <a:pt x="4795981" y="0"/>
                  <a:pt x="4847481" y="51500"/>
                  <a:pt x="4847481" y="115028"/>
                </a:cubicBezTo>
                <a:lnTo>
                  <a:pt x="4847481" y="575125"/>
                </a:lnTo>
                <a:cubicBezTo>
                  <a:pt x="4847481" y="638653"/>
                  <a:pt x="4795981" y="690153"/>
                  <a:pt x="4732453" y="690153"/>
                </a:cubicBezTo>
                <a:lnTo>
                  <a:pt x="115028" y="690153"/>
                </a:lnTo>
                <a:cubicBezTo>
                  <a:pt x="51500" y="690153"/>
                  <a:pt x="0" y="638653"/>
                  <a:pt x="0" y="575125"/>
                </a:cubicBezTo>
                <a:lnTo>
                  <a:pt x="0" y="11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510" tIns="117510" rIns="117510" bIns="1175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ko-KR" sz="2000" b="1" dirty="0">
                <a:latin typeface="+mn-ea"/>
              </a:rPr>
              <a:t>새로운 여권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ko-KR" sz="2000" b="1" dirty="0" smtClean="0">
                <a:latin typeface="+mn-ea"/>
              </a:rPr>
              <a:t>발급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시</a:t>
            </a:r>
            <a:endParaRPr lang="ko-KR" sz="2000" b="1" kern="1200" dirty="0">
              <a:latin typeface="+mn-ea"/>
            </a:endParaRPr>
          </a:p>
        </p:txBody>
      </p:sp>
      <p:sp>
        <p:nvSpPr>
          <p:cNvPr id="39" name="아래쪽 화살표 38"/>
          <p:cNvSpPr/>
          <p:nvPr/>
        </p:nvSpPr>
        <p:spPr>
          <a:xfrm rot="16200000">
            <a:off x="4660362" y="1906823"/>
            <a:ext cx="991172" cy="75249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03908" y="3497441"/>
            <a:ext cx="5853247" cy="1665426"/>
          </a:xfrm>
          <a:prstGeom prst="roundRect">
            <a:avLst>
              <a:gd name="adj" fmla="val 80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747" y="3639911"/>
            <a:ext cx="2441728" cy="422910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주소변경 신고 서류</a:t>
            </a:r>
            <a:endParaRPr lang="en-US" altLang="ko-KR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515" y="4141979"/>
            <a:ext cx="2917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>
                <a:latin typeface="+mn-ea"/>
              </a:rPr>
              <a:t>① </a:t>
            </a:r>
            <a:r>
              <a:rPr lang="ko-KR" altLang="en-US" sz="1400" dirty="0" smtClean="0">
                <a:latin typeface="+mn-ea"/>
              </a:rPr>
              <a:t>통합신청서 작성</a:t>
            </a:r>
            <a:r>
              <a:rPr lang="en-US" altLang="ko-KR" sz="1400" dirty="0" smtClean="0">
                <a:latin typeface="+mn-ea"/>
              </a:rPr>
              <a:t>_(</a:t>
            </a:r>
            <a:r>
              <a:rPr lang="ko-KR" altLang="en-US" sz="1400" dirty="0" smtClean="0">
                <a:latin typeface="+mn-ea"/>
              </a:rPr>
              <a:t>출입국서식</a:t>
            </a:r>
            <a:r>
              <a:rPr lang="en-US" altLang="ko-KR" sz="1400" dirty="0" smtClean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  <a:p>
            <a:pPr fontAlgn="base"/>
            <a:r>
              <a:rPr lang="ko-KR" altLang="en-US" sz="1400" dirty="0" smtClean="0">
                <a:latin typeface="+mn-ea"/>
              </a:rPr>
              <a:t>② 외국인등록증</a:t>
            </a:r>
            <a:endParaRPr lang="ko-KR" altLang="en-US" sz="1400" dirty="0">
              <a:latin typeface="+mn-ea"/>
            </a:endParaRPr>
          </a:p>
          <a:p>
            <a:pPr fontAlgn="base"/>
            <a:r>
              <a:rPr lang="ko-KR" altLang="en-US" sz="1400" dirty="0" smtClean="0">
                <a:latin typeface="+mn-ea"/>
              </a:rPr>
              <a:t>③ 여권 사본</a:t>
            </a:r>
            <a:endParaRPr lang="ko-KR" altLang="en-US" sz="1400" dirty="0">
              <a:latin typeface="+mn-ea"/>
            </a:endParaRPr>
          </a:p>
          <a:p>
            <a:pPr fontAlgn="base" latinLnBrk="0"/>
            <a:r>
              <a:rPr lang="ko-KR" altLang="en-US" sz="1400" dirty="0" smtClean="0">
                <a:latin typeface="+mn-ea"/>
              </a:rPr>
              <a:t>④ 변경된 주소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체류지</a:t>
            </a:r>
            <a:r>
              <a:rPr lang="en-US" altLang="ko-KR" sz="1400" dirty="0" smtClean="0">
                <a:latin typeface="+mn-ea"/>
              </a:rPr>
              <a:t>) </a:t>
            </a:r>
            <a:r>
              <a:rPr lang="ko-KR" altLang="en-US" sz="1400" dirty="0" smtClean="0">
                <a:latin typeface="+mn-ea"/>
              </a:rPr>
              <a:t>입증 서류</a:t>
            </a:r>
            <a:endParaRPr lang="en-US" altLang="ko-KR" sz="1400" dirty="0" smtClean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2840" y="3650302"/>
            <a:ext cx="2441728" cy="422910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여권변경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신고 서류</a:t>
            </a:r>
            <a:endParaRPr lang="en-US" altLang="ko-KR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5862" y="4130156"/>
            <a:ext cx="2832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>
                <a:latin typeface="+mn-ea"/>
              </a:rPr>
              <a:t>① </a:t>
            </a:r>
            <a:r>
              <a:rPr lang="ko-KR" altLang="en-US" sz="1400" dirty="0" smtClean="0">
                <a:latin typeface="+mn-ea"/>
              </a:rPr>
              <a:t>통합신청서 작성</a:t>
            </a:r>
            <a:r>
              <a:rPr lang="en-US" altLang="ko-KR" sz="1400" dirty="0">
                <a:latin typeface="+mn-ea"/>
              </a:rPr>
              <a:t> _(</a:t>
            </a:r>
            <a:r>
              <a:rPr lang="ko-KR" altLang="en-US" sz="1400" dirty="0">
                <a:latin typeface="+mn-ea"/>
              </a:rPr>
              <a:t>출입국서식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  <a:p>
            <a:pPr fontAlgn="base"/>
            <a:r>
              <a:rPr lang="ko-KR" altLang="en-US" sz="1400" dirty="0" smtClean="0">
                <a:latin typeface="+mn-ea"/>
              </a:rPr>
              <a:t>② 외국인등록증</a:t>
            </a:r>
            <a:endParaRPr lang="ko-KR" altLang="en-US" sz="1400" dirty="0">
              <a:latin typeface="+mn-ea"/>
            </a:endParaRPr>
          </a:p>
          <a:p>
            <a:pPr fontAlgn="base"/>
            <a:r>
              <a:rPr lang="ko-KR" altLang="en-US" sz="1400" dirty="0" smtClean="0">
                <a:latin typeface="+mn-ea"/>
              </a:rPr>
              <a:t>③ 변경된 여권 사본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46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0888" y="280548"/>
            <a:ext cx="8764224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8414" y="151942"/>
            <a:ext cx="9469172" cy="655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0335" y="175758"/>
            <a:ext cx="9345330" cy="650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10" y="0"/>
            <a:ext cx="98849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2730" y="280548"/>
            <a:ext cx="9240540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10" y="0"/>
            <a:ext cx="98849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0888" y="224644"/>
            <a:ext cx="8764224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0888" y="280548"/>
            <a:ext cx="8764224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0888" y="280548"/>
            <a:ext cx="8764224" cy="629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3730" y="266258"/>
            <a:ext cx="8878539" cy="632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7515" y="296652"/>
            <a:ext cx="639085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40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외국인등록증 </a:t>
            </a:r>
            <a:r>
              <a:rPr lang="ko-KR" altLang="en-US" sz="4000" dirty="0" err="1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분실시</a:t>
            </a:r>
            <a:r>
              <a:rPr lang="ko-KR" altLang="en-US" sz="40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재발급</a:t>
            </a:r>
            <a:endParaRPr lang="en-US" altLang="ko-KR" sz="4000" dirty="0">
              <a:solidFill>
                <a:schemeClr val="accent3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200472" y="1423682"/>
            <a:ext cx="9397044" cy="5137665"/>
            <a:chOff x="2277856" y="3704729"/>
            <a:chExt cx="9107364" cy="3803488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2277856" y="3704729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2393986" y="3785483"/>
              <a:ext cx="8875101" cy="3641982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32520" y="1815811"/>
            <a:ext cx="5220581" cy="528638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외국인등록증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재발급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준비 서류</a:t>
            </a:r>
            <a:endParaRPr lang="en-US" altLang="ko-KR" sz="24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521" y="2466163"/>
            <a:ext cx="4720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통합신청서 작성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_(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출입국서식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여권 사본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③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흰색바탕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(3cm×4cm 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④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분실사유서 작성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_(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출입국서식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⑤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수수료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30,000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4" name="그림 43" descr="사람, 쥐고있는, 서있는, 실외이(가) 표시된 사진&#10;&#10;자동 생성된 설명">
            <a:extLst>
              <a:ext uri="{FF2B5EF4-FFF2-40B4-BE49-F238E27FC236}">
                <a16:creationId xmlns:a16="http://schemas.microsoft.com/office/drawing/2014/main" id="{C20AC8E7-10D7-47C9-851C-EA1C6D9580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6"/>
          <a:stretch/>
        </p:blipFill>
        <p:spPr>
          <a:xfrm>
            <a:off x="5967530" y="2780928"/>
            <a:ext cx="4079640" cy="40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9072" y="285311"/>
            <a:ext cx="8087854" cy="62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70276" t="39185"/>
          <a:stretch/>
        </p:blipFill>
        <p:spPr>
          <a:xfrm>
            <a:off x="6753200" y="2744924"/>
            <a:ext cx="2880320" cy="4198475"/>
          </a:xfrm>
          <a:prstGeom prst="rect">
            <a:avLst/>
          </a:prstGeom>
        </p:spPr>
      </p:pic>
      <p:sp>
        <p:nvSpPr>
          <p:cNvPr id="3" name="사각형: 둥근 모서리 32">
            <a:extLst>
              <a:ext uri="{FF2B5EF4-FFF2-40B4-BE49-F238E27FC236}">
                <a16:creationId xmlns:a16="http://schemas.microsoft.com/office/drawing/2014/main" id="{46D8738D-CF9B-4FF1-B706-4A9E4DB6ED01}"/>
              </a:ext>
            </a:extLst>
          </p:cNvPr>
          <p:cNvSpPr/>
          <p:nvPr/>
        </p:nvSpPr>
        <p:spPr>
          <a:xfrm>
            <a:off x="593800" y="800708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BBBE4CD-DA2A-4FA0-A661-B9ABDB0AA613}"/>
              </a:ext>
            </a:extLst>
          </p:cNvPr>
          <p:cNvSpPr/>
          <p:nvPr/>
        </p:nvSpPr>
        <p:spPr>
          <a:xfrm>
            <a:off x="593800" y="880371"/>
            <a:ext cx="586865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무면허 </a:t>
            </a:r>
            <a:r>
              <a:rPr lang="en-US" altLang="ko-KR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음주운전 절대 금지</a:t>
            </a:r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F6CFCCC-074B-4073-A57B-D64B2E813916}"/>
              </a:ext>
            </a:extLst>
          </p:cNvPr>
          <p:cNvSpPr/>
          <p:nvPr/>
        </p:nvSpPr>
        <p:spPr>
          <a:xfrm>
            <a:off x="593800" y="1649268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B82F9B8-9A84-44CF-963C-A319A20F9FFA}"/>
              </a:ext>
            </a:extLst>
          </p:cNvPr>
          <p:cNvSpPr/>
          <p:nvPr/>
        </p:nvSpPr>
        <p:spPr>
          <a:xfrm>
            <a:off x="593800" y="1728931"/>
            <a:ext cx="586865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길에서 습득한 물건</a:t>
            </a:r>
            <a:r>
              <a:rPr lang="en-US" altLang="ko-KR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신용카드</a:t>
            </a:r>
            <a:r>
              <a:rPr lang="en-US" altLang="ko-KR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핸드폰 등</a:t>
            </a:r>
            <a:r>
              <a:rPr lang="en-US" altLang="ko-KR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절대사용 금지</a:t>
            </a:r>
            <a:endParaRPr lang="ko-KR" altLang="en-US" sz="1600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사각형: 둥근 모서리 36">
            <a:extLst>
              <a:ext uri="{FF2B5EF4-FFF2-40B4-BE49-F238E27FC236}">
                <a16:creationId xmlns:a16="http://schemas.microsoft.com/office/drawing/2014/main" id="{F1BF2D93-1D84-49CD-9B56-BC920AEAAB44}"/>
              </a:ext>
            </a:extLst>
          </p:cNvPr>
          <p:cNvSpPr/>
          <p:nvPr/>
        </p:nvSpPr>
        <p:spPr>
          <a:xfrm>
            <a:off x="593800" y="2498099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72DF014-6C2E-4D0A-A281-C04987D35C04}"/>
              </a:ext>
            </a:extLst>
          </p:cNvPr>
          <p:cNvSpPr/>
          <p:nvPr/>
        </p:nvSpPr>
        <p:spPr>
          <a:xfrm>
            <a:off x="593800" y="2577762"/>
            <a:ext cx="586865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은행통장 대여 및 판매 금지</a:t>
            </a:r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사각형: 둥근 모서리 42">
            <a:extLst>
              <a:ext uri="{FF2B5EF4-FFF2-40B4-BE49-F238E27FC236}">
                <a16:creationId xmlns:a16="http://schemas.microsoft.com/office/drawing/2014/main" id="{3C9CDD16-B76B-497F-BF97-BAD72A1F7548}"/>
              </a:ext>
            </a:extLst>
          </p:cNvPr>
          <p:cNvSpPr/>
          <p:nvPr/>
        </p:nvSpPr>
        <p:spPr>
          <a:xfrm>
            <a:off x="593800" y="3346930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A5447E8-0515-4CE1-9FBD-17F0AED06001}"/>
              </a:ext>
            </a:extLst>
          </p:cNvPr>
          <p:cNvSpPr/>
          <p:nvPr/>
        </p:nvSpPr>
        <p:spPr>
          <a:xfrm>
            <a:off x="593800" y="3426593"/>
            <a:ext cx="586865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pc="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다른사람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신분증 절대 사용 금지</a:t>
            </a:r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사각형: 둥근 모서리 48">
            <a:extLst>
              <a:ext uri="{FF2B5EF4-FFF2-40B4-BE49-F238E27FC236}">
                <a16:creationId xmlns:a16="http://schemas.microsoft.com/office/drawing/2014/main" id="{7A6EC4AA-45C3-4680-AD0C-80E9D9D07431}"/>
              </a:ext>
            </a:extLst>
          </p:cNvPr>
          <p:cNvSpPr/>
          <p:nvPr/>
        </p:nvSpPr>
        <p:spPr>
          <a:xfrm>
            <a:off x="593800" y="4188178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67C64B-23E3-4187-9290-3B9C5AAE3D78}"/>
              </a:ext>
            </a:extLst>
          </p:cNvPr>
          <p:cNvSpPr/>
          <p:nvPr/>
        </p:nvSpPr>
        <p:spPr>
          <a:xfrm>
            <a:off x="593800" y="4267841"/>
            <a:ext cx="586865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pc="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보이스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pc="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피싱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인터넷물품 사기 절대 금지</a:t>
            </a:r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사각형: 둥근 모서리 64">
            <a:extLst>
              <a:ext uri="{FF2B5EF4-FFF2-40B4-BE49-F238E27FC236}">
                <a16:creationId xmlns:a16="http://schemas.microsoft.com/office/drawing/2014/main" id="{7DCA7CB9-6A7B-40F8-BFC5-CDAA2C947F9B}"/>
              </a:ext>
            </a:extLst>
          </p:cNvPr>
          <p:cNvSpPr/>
          <p:nvPr/>
        </p:nvSpPr>
        <p:spPr>
          <a:xfrm>
            <a:off x="593800" y="5803344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76CDB47-DFC8-44E5-8129-F6DEDF673D9F}"/>
              </a:ext>
            </a:extLst>
          </p:cNvPr>
          <p:cNvSpPr/>
          <p:nvPr/>
        </p:nvSpPr>
        <p:spPr>
          <a:xfrm>
            <a:off x="593800" y="5883007"/>
            <a:ext cx="586865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불법취업 </a:t>
            </a:r>
            <a:r>
              <a:rPr lang="en-US" altLang="ko-KR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불법체류 절대 금지</a:t>
            </a:r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사각형: 둥근 모서리 48">
            <a:extLst>
              <a:ext uri="{FF2B5EF4-FFF2-40B4-BE49-F238E27FC236}">
                <a16:creationId xmlns:a16="http://schemas.microsoft.com/office/drawing/2014/main" id="{7A6EC4AA-45C3-4680-AD0C-80E9D9D07431}"/>
              </a:ext>
            </a:extLst>
          </p:cNvPr>
          <p:cNvSpPr/>
          <p:nvPr/>
        </p:nvSpPr>
        <p:spPr>
          <a:xfrm>
            <a:off x="596516" y="4968994"/>
            <a:ext cx="5868652" cy="472480"/>
          </a:xfrm>
          <a:prstGeom prst="roundRect">
            <a:avLst>
              <a:gd name="adj" fmla="val 19764"/>
            </a:avLst>
          </a:prstGeom>
          <a:solidFill>
            <a:srgbClr val="10499C"/>
          </a:solidFill>
          <a:ln w="6350">
            <a:gradFill>
              <a:gsLst>
                <a:gs pos="0">
                  <a:srgbClr val="0086E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38100" dist="254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E67C64B-23E3-4187-9290-3B9C5AAE3D78}"/>
              </a:ext>
            </a:extLst>
          </p:cNvPr>
          <p:cNvSpPr/>
          <p:nvPr/>
        </p:nvSpPr>
        <p:spPr>
          <a:xfrm>
            <a:off x="593800" y="5035572"/>
            <a:ext cx="586865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SzPct val="85000"/>
            </a:pP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성범죄</a:t>
            </a:r>
            <a:r>
              <a:rPr lang="en-US" altLang="ko-KR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폭력</a:t>
            </a:r>
            <a:r>
              <a:rPr lang="en-US" altLang="ko-KR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pc="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스토킹</a:t>
            </a:r>
            <a:r>
              <a:rPr lang="en-US" altLang="ko-KR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pc="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몰카</a:t>
            </a:r>
            <a:r>
              <a:rPr lang="ko-KR" altLang="en-US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절대 금지</a:t>
            </a:r>
            <a:endParaRPr lang="ko-KR" altLang="en-US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2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4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400" fill="hold"/>
                                        <p:tgtEl>
                                          <p:spTgt spid="6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5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5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400" fill="hold"/>
                                        <p:tgtEl>
                                          <p:spTgt spid="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400" fill="hold"/>
                                        <p:tgtEl>
                                          <p:spTgt spid="7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40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400" fill="hold"/>
                                        <p:tgtEl>
                                          <p:spTgt spid="9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10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10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4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4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400" fill="hold"/>
                                        <p:tgtEl>
                                          <p:spTgt spid="11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400" fill="hold"/>
                                        <p:tgtEl>
                                          <p:spTgt spid="12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12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12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4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4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400" fill="hold"/>
                                        <p:tgtEl>
                                          <p:spTgt spid="23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400" fill="hold"/>
                                        <p:tgtEl>
                                          <p:spTgt spid="24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animClr clrSpc="rgb" dir="cw">
                                      <p:cBhvr>
                                        <p:cTn id="15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99C"/>
                                      </p:to>
                                    </p:animClr>
                                    <p:set>
                                      <p:cBhvr>
                                        <p:cTn id="15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4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/>
      <p:bldP spid="4" grpId="1"/>
      <p:bldP spid="4" grpId="2"/>
      <p:bldP spid="4" grpId="3"/>
      <p:bldP spid="5" grpId="0" animBg="1"/>
      <p:bldP spid="5" grpId="1" animBg="1"/>
      <p:bldP spid="5" grpId="2" animBg="1"/>
      <p:bldP spid="5" grpId="3" animBg="1"/>
      <p:bldP spid="6" grpId="0"/>
      <p:bldP spid="6" grpId="1"/>
      <p:bldP spid="6" grpId="2"/>
      <p:bldP spid="6" grpId="3"/>
      <p:bldP spid="7" grpId="0" animBg="1"/>
      <p:bldP spid="7" grpId="1" animBg="1"/>
      <p:bldP spid="7" grpId="2" animBg="1"/>
      <p:bldP spid="7" grpId="3" animBg="1"/>
      <p:bldP spid="8" grpId="0"/>
      <p:bldP spid="8" grpId="1"/>
      <p:bldP spid="8" grpId="2"/>
      <p:bldP spid="8" grpId="3"/>
      <p:bldP spid="9" grpId="0" animBg="1"/>
      <p:bldP spid="9" grpId="1" animBg="1"/>
      <p:bldP spid="9" grpId="2" animBg="1"/>
      <p:bldP spid="9" grpId="3" animBg="1"/>
      <p:bldP spid="10" grpId="0"/>
      <p:bldP spid="10" grpId="1"/>
      <p:bldP spid="10" grpId="2"/>
      <p:bldP spid="10" grpId="3"/>
      <p:bldP spid="11" grpId="0" animBg="1"/>
      <p:bldP spid="11" grpId="1" animBg="1"/>
      <p:bldP spid="11" grpId="2" animBg="1"/>
      <p:bldP spid="11" grpId="3" animBg="1"/>
      <p:bldP spid="12" grpId="0"/>
      <p:bldP spid="12" grpId="1"/>
      <p:bldP spid="12" grpId="2"/>
      <p:bldP spid="12" grpId="3"/>
      <p:bldP spid="13" grpId="0" animBg="1"/>
      <p:bldP spid="13" grpId="1" animBg="1"/>
      <p:bldP spid="14" grpId="0"/>
      <p:bldP spid="14" grpId="1"/>
      <p:bldP spid="23" grpId="0" animBg="1"/>
      <p:bldP spid="23" grpId="1" animBg="1"/>
      <p:bldP spid="23" grpId="2" animBg="1"/>
      <p:bldP spid="23" grpId="3" animBg="1"/>
      <p:bldP spid="24" grpId="0"/>
      <p:bldP spid="24" grpId="1"/>
      <p:bldP spid="24" grpId="2"/>
      <p:bldP spid="2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342053"/>
            <a:ext cx="53860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비자 연장 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체류기간 연장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3600" dirty="0">
              <a:solidFill>
                <a:schemeClr val="accent3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81000" y="1340767"/>
            <a:ext cx="9080283" cy="3600401"/>
            <a:chOff x="1162052" y="2416337"/>
            <a:chExt cx="9107364" cy="380348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162052" y="2416337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78184" y="2497088"/>
              <a:ext cx="8875101" cy="3641983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6537" y="235748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체류만료기간 </a:t>
            </a:r>
            <a:r>
              <a:rPr lang="en-US" altLang="ko-KR" sz="20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이내인 유학생</a:t>
            </a:r>
            <a:endParaRPr lang="ko-KR" altLang="en-US" sz="2000" spc="-15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3020" y="2240868"/>
            <a:ext cx="4069559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졸업요건 부족으로 졸업을</a:t>
            </a:r>
            <a:endParaRPr lang="en-US" altLang="ko-KR" sz="2000" spc="-150" dirty="0" smtClean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못하는 유학생</a:t>
            </a:r>
            <a:endParaRPr lang="en-US" altLang="ko-KR" sz="2000" spc="-150" dirty="0" smtClean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학부</a:t>
            </a:r>
            <a:r>
              <a:rPr lang="en-US" altLang="ko-KR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500" spc="-150" dirty="0" err="1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논문미작성</a:t>
            </a:r>
            <a:r>
              <a:rPr lang="en-US" altLang="ko-KR" sz="1500" spc="-15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학점부족</a:t>
            </a:r>
            <a:r>
              <a:rPr lang="en-US" altLang="ko-KR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한국어능력 충족자만 신청가능</a:t>
            </a:r>
            <a:endParaRPr lang="en-US" altLang="ko-KR" sz="1500" spc="-150" dirty="0" smtClean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대학원</a:t>
            </a:r>
            <a:r>
              <a:rPr lang="en-US" altLang="ko-KR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500" spc="-15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논문작성자만 가능</a:t>
            </a:r>
            <a:endParaRPr lang="ko-KR" altLang="en-US" sz="1500" spc="-150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587" y="1607214"/>
            <a:ext cx="4069559" cy="528638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일반연장</a:t>
            </a:r>
            <a:endParaRPr lang="en-US" altLang="ko-KR" sz="24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3020" y="1620049"/>
            <a:ext cx="4069559" cy="528638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특례연장</a:t>
            </a:r>
            <a:endParaRPr lang="en-US" altLang="ko-KR" sz="24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76537" y="3062417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5B9C9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어학연수생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07014" y="3741972"/>
            <a:ext cx="1396536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solidFill>
                  <a:srgbClr val="5B9C9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학부생</a:t>
            </a:r>
            <a:endParaRPr lang="en-US" altLang="ko-KR" dirty="0" smtClean="0">
              <a:solidFill>
                <a:srgbClr val="5B9C9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5B9C9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대학원생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72680" y="3969060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성적 평점평균 </a:t>
            </a:r>
            <a:r>
              <a:rPr lang="en-US" altLang="ko-KR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학점 이상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6570" y="3052642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출석률 </a:t>
            </a:r>
            <a:r>
              <a:rPr lang="en-US" altLang="ko-KR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70</a:t>
            </a: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% </a:t>
            </a:r>
            <a:r>
              <a:rPr lang="ko-KR" altLang="en-US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이상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05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342053"/>
            <a:ext cx="53860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비자 연장 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체류기간 연장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360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41421" y="1340768"/>
            <a:ext cx="9080283" cy="5148573"/>
            <a:chOff x="1162052" y="2416337"/>
            <a:chExt cx="9107364" cy="380348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162052" y="2416337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78184" y="2497088"/>
              <a:ext cx="8875101" cy="3641983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0587" y="1607214"/>
            <a:ext cx="4069559" cy="458153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일반연장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376" y="2174675"/>
            <a:ext cx="4069559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① </a:t>
            </a:r>
            <a:r>
              <a:rPr lang="ko-KR" altLang="en-US" sz="1600" dirty="0" err="1" smtClean="0">
                <a:latin typeface="+mn-ea"/>
              </a:rPr>
              <a:t>통합신청서</a:t>
            </a:r>
            <a:r>
              <a:rPr lang="ko-KR" altLang="en-US" sz="1600" dirty="0" smtClean="0">
                <a:latin typeface="+mn-ea"/>
              </a:rPr>
              <a:t> 작성</a:t>
            </a:r>
            <a:r>
              <a:rPr lang="en-US" altLang="ko-KR" sz="1600" dirty="0" smtClean="0">
                <a:latin typeface="+mn-ea"/>
              </a:rPr>
              <a:t>_(</a:t>
            </a:r>
            <a:r>
              <a:rPr lang="ko-KR" altLang="en-US" sz="1600" dirty="0" err="1" smtClean="0">
                <a:latin typeface="+mn-ea"/>
              </a:rPr>
              <a:t>출입국서식</a:t>
            </a:r>
            <a:r>
              <a:rPr lang="en-US" altLang="ko-KR" sz="1600" dirty="0" smtClean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② 외국인등록증</a:t>
            </a: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③ 여권사본 </a:t>
            </a: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④ 체류지 입증 서류</a:t>
            </a:r>
          </a:p>
          <a:p>
            <a:pPr fontAlgn="base" latinLnBrk="0">
              <a:lnSpc>
                <a:spcPct val="130000"/>
              </a:lnSpc>
            </a:pPr>
            <a:r>
              <a:rPr lang="en-US" altLang="ko-KR" sz="1600" dirty="0" smtClean="0">
                <a:latin typeface="+mn-ea"/>
              </a:rPr>
              <a:t>   (</a:t>
            </a:r>
            <a:r>
              <a:rPr lang="ko-KR" altLang="en-US" sz="1600" dirty="0">
                <a:latin typeface="+mn-ea"/>
              </a:rPr>
              <a:t>생활관비 납입 증명서 또는 집 계약서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⑤ 재학증명서</a:t>
            </a: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⑥ 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출석증명서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_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직전쿼터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현재쿼터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/>
            </a:r>
            <a:br>
              <a:rPr lang="en-US" altLang="ko-KR" sz="1600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sz="1600" dirty="0" smtClean="0">
                <a:latin typeface="+mn-ea"/>
              </a:rPr>
              <a:t>    </a:t>
            </a:r>
            <a:r>
              <a:rPr lang="en-US" altLang="ko-KR" sz="1600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002060"/>
                </a:solidFill>
                <a:latin typeface="+mn-ea"/>
              </a:rPr>
              <a:t>어학연수생만 해당</a:t>
            </a:r>
            <a:r>
              <a:rPr lang="en-US" altLang="ko-KR" sz="1600" dirty="0">
                <a:solidFill>
                  <a:srgbClr val="002060"/>
                </a:solidFill>
                <a:latin typeface="+mn-ea"/>
              </a:rPr>
              <a:t>)</a:t>
            </a:r>
            <a:endParaRPr lang="ko-KR" altLang="en-US" sz="1600" dirty="0">
              <a:solidFill>
                <a:srgbClr val="002060"/>
              </a:solidFill>
              <a:latin typeface="+mn-ea"/>
            </a:endParaRP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⑦ 성적증명서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학부 및 대학원생 해당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⑧ 등록금 납입증명서 </a:t>
            </a:r>
          </a:p>
          <a:p>
            <a:pPr fontAlgn="base" latinLnBrk="0">
              <a:lnSpc>
                <a:spcPct val="130000"/>
              </a:lnSpc>
            </a:pPr>
            <a:r>
              <a:rPr lang="ko-KR" altLang="en-US" sz="1600" dirty="0">
                <a:latin typeface="+mn-ea"/>
              </a:rPr>
              <a:t>⑨ 수수료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만원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3020" y="1620049"/>
            <a:ext cx="4069559" cy="458153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특례연장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7208" y="2132856"/>
            <a:ext cx="472034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① </a:t>
            </a:r>
            <a:r>
              <a:rPr lang="ko-KR" altLang="en-US" sz="1600" dirty="0" err="1" smtClean="0">
                <a:latin typeface="+mn-ea"/>
              </a:rPr>
              <a:t>통합신청서</a:t>
            </a:r>
            <a:r>
              <a:rPr lang="en-US" altLang="ko-KR" sz="1600" dirty="0">
                <a:latin typeface="+mn-ea"/>
              </a:rPr>
              <a:t> _(</a:t>
            </a:r>
            <a:r>
              <a:rPr lang="ko-KR" altLang="en-US" sz="1600" dirty="0" err="1">
                <a:latin typeface="+mn-ea"/>
              </a:rPr>
              <a:t>출입국서식</a:t>
            </a:r>
            <a:r>
              <a:rPr lang="en-US" altLang="ko-KR" sz="1600" dirty="0">
                <a:latin typeface="+mn-ea"/>
              </a:rPr>
              <a:t>)</a:t>
            </a:r>
            <a:endParaRPr lang="en-US" altLang="ko-KR" sz="1600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 smtClean="0">
                <a:latin typeface="+mn-ea"/>
              </a:rPr>
              <a:t>② 외국인등록증</a:t>
            </a:r>
            <a:endParaRPr lang="en-US" altLang="ko-KR" sz="1600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 smtClean="0">
                <a:latin typeface="+mn-ea"/>
              </a:rPr>
              <a:t>③ </a:t>
            </a:r>
            <a:r>
              <a:rPr lang="ko-KR" altLang="en-US" sz="1600" dirty="0">
                <a:latin typeface="+mn-ea"/>
              </a:rPr>
              <a:t>여권사본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④ 체류지 입증 서류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dirty="0" smtClean="0">
                <a:latin typeface="+mn-ea"/>
              </a:rPr>
              <a:t>    (</a:t>
            </a:r>
            <a:r>
              <a:rPr lang="ko-KR" altLang="en-US" sz="1600" dirty="0">
                <a:latin typeface="+mn-ea"/>
              </a:rPr>
              <a:t>생활관비 납입 증명서 또는 집 계약서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⑤ 수료증명서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⑥ 출석증명서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어학연수생만 해당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⑦ 성적증명서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학부 및 대학원생 해당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⑧ </a:t>
            </a:r>
            <a:r>
              <a:rPr lang="ko-KR" altLang="en-US" sz="1600" dirty="0" smtClean="0">
                <a:latin typeface="+mn-ea"/>
              </a:rPr>
              <a:t>사유서</a:t>
            </a:r>
            <a:endParaRPr lang="en-US" altLang="ko-KR" sz="1600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 smtClean="0">
                <a:latin typeface="+mn-ea"/>
              </a:rPr>
              <a:t>⑨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지도교수확인서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⑩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재정입증서류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어학연수생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한화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250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만원 이상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   -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학부 및 대학원생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한화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500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만원 이상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⑪ 수수료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만원 </a:t>
            </a:r>
          </a:p>
        </p:txBody>
      </p:sp>
    </p:spTree>
    <p:extLst>
      <p:ext uri="{BB962C8B-B14F-4D97-AF65-F5344CB8AC3E}">
        <p14:creationId xmlns:p14="http://schemas.microsoft.com/office/powerpoint/2010/main" val="13029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342053"/>
            <a:ext cx="53860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비자 연장 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체류기간 연장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360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6856" y="1561788"/>
            <a:ext cx="219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2800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     의</a:t>
            </a:r>
            <a:endParaRPr lang="ko-KR" altLang="en-US" sz="2800" spc="-1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16496" y="2348880"/>
            <a:ext cx="9080283" cy="3803488"/>
            <a:chOff x="1162052" y="2416337"/>
            <a:chExt cx="9107364" cy="3803488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162052" y="2416337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278184" y="2550645"/>
              <a:ext cx="8875101" cy="3534872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_x98341440"/>
          <p:cNvSpPr>
            <a:spLocks noChangeArrowheads="1"/>
          </p:cNvSpPr>
          <p:nvPr/>
        </p:nvSpPr>
        <p:spPr bwMode="auto">
          <a:xfrm>
            <a:off x="416496" y="2464160"/>
            <a:ext cx="10011430" cy="3487644"/>
          </a:xfrm>
          <a:prstGeom prst="roundRect">
            <a:avLst>
              <a:gd name="adj" fmla="val 1600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1" i="0" u="none" strike="noStrike" cap="none" normalizeH="0" baseline="0" dirty="0" smtClean="0">
                <a:ln>
                  <a:noFill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★ </a:t>
            </a:r>
            <a:r>
              <a:rPr kumimoji="0" lang="ko-KR" altLang="ko-KR" b="1" i="0" u="none" strike="noStrike" cap="none" normalizeH="0" baseline="0" dirty="0" smtClean="0">
                <a:ln>
                  <a:noFill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체류기간 초과자 벌금 부과</a:t>
            </a:r>
            <a:r>
              <a:rPr kumimoji="0" lang="en-US" altLang="ko-KR" b="1" i="0" u="none" strike="noStrike" cap="none" normalizeH="0" baseline="0" dirty="0" smtClean="0">
                <a:ln>
                  <a:noFill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0" lang="en-US" altLang="ko-KR" b="1" i="0" u="none" strike="noStrike" cap="none" normalizeH="0" baseline="0" dirty="0" smtClean="0">
                <a:ln>
                  <a:noFill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대학 관계자와 함께 직접 관할 출입국사무소를 방문하여 대한민국 법무부규정의 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벌금 납부한 후 법무부담당자와 인터뷰를 통해서 비자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체류기간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연장 가능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체류기간이 초과되어 불시검문에 적발 시 외국인보호소에 억류된 후 강제출국 됨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b="1" i="0" u="none" strike="noStrike" cap="none" normalizeH="0" baseline="0" dirty="0" smtClean="0">
              <a:ln>
                <a:noFill/>
              </a:ln>
              <a:solidFill>
                <a:srgbClr val="5B9C94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1" i="0" u="none" strike="noStrike" cap="none" normalizeH="0" baseline="0" dirty="0" smtClean="0">
                <a:ln>
                  <a:noFill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★ 비자 연장 불허 기준</a:t>
            </a:r>
            <a:endParaRPr kumimoji="0" lang="en-US" altLang="ko-KR" b="1" i="0" u="none" strike="noStrike" cap="none" normalizeH="0" baseline="0" dirty="0" smtClean="0">
              <a:ln>
                <a:noFill/>
              </a:ln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어학연수생 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출석률 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70%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미만 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kumimoji="0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학부생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및 대학원생 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성적 평점평균 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학점 </a:t>
            </a:r>
            <a:r>
              <a:rPr kumimoji="0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이하</a:t>
            </a:r>
            <a:r>
              <a:rPr kumimoji="0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자는</a:t>
            </a: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5B9C9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비자연장이 불허됨</a:t>
            </a:r>
            <a:endParaRPr kumimoji="0" lang="ko-KR" altLang="en-US" sz="4000" b="0" i="0" u="none" strike="noStrike" cap="none" normalizeH="0" baseline="0" dirty="0" smtClean="0">
              <a:ln>
                <a:noFill/>
              </a:ln>
              <a:solidFill>
                <a:srgbClr val="5B9C94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5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157813"/>
            <a:ext cx="304698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dirty="0" smtClean="0">
                <a:solidFill>
                  <a:srgbClr val="F27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주의사항</a:t>
            </a:r>
            <a:endParaRPr lang="en-US" altLang="ko-KR" dirty="0">
              <a:solidFill>
                <a:srgbClr val="F27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132" y="1389921"/>
            <a:ext cx="3942426" cy="19697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어학당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  <a:p>
            <a:pPr algn="ctr"/>
            <a:r>
              <a:rPr lang="ko-KR" altLang="en-US" sz="3200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출석율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70%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미만</a:t>
            </a:r>
            <a:endParaRPr lang="en-US" altLang="ko-KR" sz="320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rgbClr val="00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or</a:t>
            </a:r>
          </a:p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학위과정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C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학점 이하</a:t>
            </a:r>
            <a:endParaRPr lang="en-US" altLang="ko-KR" sz="32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188637" y="1351705"/>
            <a:ext cx="4317541" cy="2338131"/>
            <a:chOff x="4609122" y="5392243"/>
            <a:chExt cx="4776801" cy="1555450"/>
          </a:xfrm>
        </p:grpSpPr>
        <p:sp>
          <p:nvSpPr>
            <p:cNvPr id="45" name="양쪽 모서리가 둥근 사각형 44"/>
            <p:cNvSpPr/>
            <p:nvPr/>
          </p:nvSpPr>
          <p:spPr>
            <a:xfrm rot="16200000">
              <a:off x="6107941" y="3915281"/>
              <a:ext cx="1555450" cy="4509373"/>
            </a:xfrm>
            <a:prstGeom prst="round2SameRect">
              <a:avLst>
                <a:gd name="adj1" fmla="val 5715"/>
                <a:gd name="adj2" fmla="val 0"/>
              </a:avLst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954505" y="5507489"/>
              <a:ext cx="4431418" cy="13103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tx1">
                    <a:lumMod val="75000"/>
                    <a:lumOff val="25000"/>
                  </a:schemeClr>
                </a:buClr>
                <a:buSzPct val="70000"/>
              </a:pPr>
              <a:r>
                <a:rPr lang="ko-KR" altLang="en-US" sz="3200" b="1" spc="-6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비자연장 불허</a:t>
              </a:r>
              <a:endParaRPr lang="en-US" altLang="ko-KR" sz="3200" b="1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buClr>
                  <a:schemeClr val="tx1">
                    <a:lumMod val="75000"/>
                    <a:lumOff val="25000"/>
                  </a:schemeClr>
                </a:buClr>
                <a:buSzPct val="70000"/>
              </a:pPr>
              <a:r>
                <a:rPr lang="ko-KR" altLang="en-US" sz="3200" b="1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비자변경 </a:t>
              </a:r>
              <a:r>
                <a:rPr lang="ko-KR" altLang="en-US" sz="3200" b="1" spc="-6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불허</a:t>
              </a:r>
              <a:endParaRPr lang="en-US" altLang="ko-KR" sz="3200" b="1" spc="-6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buClr>
                  <a:schemeClr val="tx1">
                    <a:lumMod val="75000"/>
                    <a:lumOff val="25000"/>
                  </a:schemeClr>
                </a:buClr>
                <a:buSzPct val="70000"/>
              </a:pPr>
              <a:r>
                <a:rPr lang="ko-KR" altLang="en-US" sz="3200" b="1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진학불가</a:t>
              </a:r>
              <a:endParaRPr lang="en-US" altLang="ko-KR" sz="3200" b="1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buClr>
                  <a:schemeClr val="tx1">
                    <a:lumMod val="75000"/>
                    <a:lumOff val="25000"/>
                  </a:schemeClr>
                </a:buClr>
                <a:buSzPct val="70000"/>
              </a:pPr>
              <a:r>
                <a:rPr lang="ko-KR" altLang="en-US" sz="3200" b="1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출국</a:t>
              </a:r>
              <a:endParaRPr lang="en-US" altLang="ko-KR" sz="3200" b="1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9" name="오른쪽 화살표 48"/>
            <p:cNvSpPr/>
            <p:nvPr/>
          </p:nvSpPr>
          <p:spPr>
            <a:xfrm>
              <a:off x="4609122" y="6030095"/>
              <a:ext cx="251174" cy="279744"/>
            </a:xfrm>
            <a:prstGeom prst="rightArrow">
              <a:avLst>
                <a:gd name="adj1" fmla="val 50000"/>
                <a:gd name="adj2" fmla="val 513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81001" y="4147796"/>
            <a:ext cx="9144001" cy="2083323"/>
            <a:chOff x="0" y="4147795"/>
            <a:chExt cx="9144001" cy="2083323"/>
          </a:xfrm>
        </p:grpSpPr>
        <p:sp>
          <p:nvSpPr>
            <p:cNvPr id="2" name="직사각형 1"/>
            <p:cNvSpPr/>
            <p:nvPr/>
          </p:nvSpPr>
          <p:spPr>
            <a:xfrm>
              <a:off x="0" y="4147795"/>
              <a:ext cx="9144001" cy="1036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아래쪽 화살표 2"/>
            <p:cNvSpPr/>
            <p:nvPr/>
          </p:nvSpPr>
          <p:spPr>
            <a:xfrm>
              <a:off x="4873657" y="4251620"/>
              <a:ext cx="2092750" cy="197949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사람, 정장, 서있는, 남자이(가) 표시된 사진&#10;&#10;자동 생성된 설명">
            <a:extLst>
              <a:ext uri="{FF2B5EF4-FFF2-40B4-BE49-F238E27FC236}">
                <a16:creationId xmlns:a16="http://schemas.microsoft.com/office/drawing/2014/main" id="{FA6DD962-0BFD-4D13-8A23-CAB49E3FC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6289" r="18737" b="34614"/>
          <a:stretch/>
        </p:blipFill>
        <p:spPr>
          <a:xfrm>
            <a:off x="7283176" y="2541411"/>
            <a:ext cx="2791833" cy="43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342053"/>
            <a:ext cx="226985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시간제취업</a:t>
            </a:r>
            <a:endParaRPr lang="en-US" altLang="ko-KR" sz="360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67852" y="1052736"/>
            <a:ext cx="9080283" cy="5638711"/>
            <a:chOff x="1162052" y="2416337"/>
            <a:chExt cx="9107364" cy="380348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162052" y="2416337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1278184" y="2479808"/>
              <a:ext cx="8875101" cy="3676547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9799" y="1856959"/>
            <a:ext cx="4069559" cy="458153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어학연수생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714" y="4255064"/>
            <a:ext cx="406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￭ </a:t>
            </a:r>
            <a:r>
              <a:rPr lang="ko-KR" altLang="en-US" sz="1600" dirty="0">
                <a:latin typeface="+mn-ea"/>
              </a:rPr>
              <a:t>허용시간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주말포함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- 1</a:t>
            </a:r>
            <a:r>
              <a:rPr lang="ko-KR" altLang="en-US" sz="1600" dirty="0">
                <a:latin typeface="+mn-ea"/>
              </a:rPr>
              <a:t>주에 </a:t>
            </a:r>
            <a:r>
              <a:rPr lang="en-US" altLang="ko-KR" sz="1600" dirty="0">
                <a:latin typeface="+mn-ea"/>
              </a:rPr>
              <a:t>25</a:t>
            </a:r>
            <a:r>
              <a:rPr lang="ko-KR" altLang="en-US" sz="1600" dirty="0">
                <a:latin typeface="+mn-ea"/>
              </a:rPr>
              <a:t>시간 가능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토픽자격증이 없는 경우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주에 </a:t>
            </a:r>
            <a:r>
              <a:rPr lang="en-US" altLang="ko-KR" sz="1600" dirty="0">
                <a:latin typeface="+mn-ea"/>
              </a:rPr>
              <a:t>10</a:t>
            </a:r>
            <a:r>
              <a:rPr lang="ko-KR" altLang="en-US" sz="1600" dirty="0">
                <a:latin typeface="+mn-ea"/>
              </a:rPr>
              <a:t>시간 가능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3771" y="1838091"/>
            <a:ext cx="4069559" cy="458153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학부생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대학원생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5180" y="4181016"/>
            <a:ext cx="4720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￭ </a:t>
            </a:r>
            <a:r>
              <a:rPr lang="ko-KR" altLang="en-US" sz="1600" dirty="0">
                <a:latin typeface="+mn-ea"/>
              </a:rPr>
              <a:t>허용시간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- (</a:t>
            </a:r>
            <a:r>
              <a:rPr lang="ko-KR" altLang="en-US" sz="1600" dirty="0" err="1">
                <a:latin typeface="+mn-ea"/>
              </a:rPr>
              <a:t>학부생</a:t>
            </a:r>
            <a:r>
              <a:rPr lang="en-US" altLang="ko-KR" sz="1600" dirty="0">
                <a:latin typeface="+mn-ea"/>
              </a:rPr>
              <a:t>) 1</a:t>
            </a:r>
            <a:r>
              <a:rPr lang="ko-KR" altLang="en-US" sz="1600" dirty="0">
                <a:latin typeface="+mn-ea"/>
              </a:rPr>
              <a:t>주에 </a:t>
            </a:r>
            <a:r>
              <a:rPr lang="en-US" altLang="ko-KR" sz="1600" dirty="0">
                <a:latin typeface="+mn-ea"/>
              </a:rPr>
              <a:t>25</a:t>
            </a:r>
            <a:r>
              <a:rPr lang="ko-KR" altLang="en-US" sz="1600" dirty="0">
                <a:latin typeface="+mn-ea"/>
              </a:rPr>
              <a:t>시간 가능 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주말 무제한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- (</a:t>
            </a:r>
            <a:r>
              <a:rPr lang="ko-KR" altLang="en-US" sz="1600" dirty="0">
                <a:latin typeface="+mn-ea"/>
              </a:rPr>
              <a:t>대학원생</a:t>
            </a:r>
            <a:r>
              <a:rPr lang="en-US" altLang="ko-KR" sz="1600" dirty="0">
                <a:latin typeface="+mn-ea"/>
              </a:rPr>
              <a:t>) 1</a:t>
            </a:r>
            <a:r>
              <a:rPr lang="ko-KR" altLang="en-US" sz="1600" dirty="0">
                <a:latin typeface="+mn-ea"/>
              </a:rPr>
              <a:t>주에 </a:t>
            </a:r>
            <a:r>
              <a:rPr lang="en-US" altLang="ko-KR" sz="1600" dirty="0">
                <a:latin typeface="+mn-ea"/>
              </a:rPr>
              <a:t>35</a:t>
            </a:r>
            <a:r>
              <a:rPr lang="ko-KR" altLang="en-US" sz="1600" dirty="0">
                <a:latin typeface="+mn-ea"/>
              </a:rPr>
              <a:t>시간 가능 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주말 무제한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토픽자격증이 없는 경우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학부생</a:t>
            </a:r>
            <a:r>
              <a:rPr lang="en-US" altLang="ko-KR" sz="1600" dirty="0">
                <a:latin typeface="+mn-ea"/>
              </a:rPr>
              <a:t>)1</a:t>
            </a:r>
            <a:r>
              <a:rPr lang="ko-KR" altLang="en-US" sz="1600" dirty="0">
                <a:latin typeface="+mn-ea"/>
              </a:rPr>
              <a:t>주에 </a:t>
            </a:r>
            <a:r>
              <a:rPr lang="en-US" altLang="ko-KR" sz="1600" dirty="0">
                <a:latin typeface="+mn-ea"/>
              </a:rPr>
              <a:t>10</a:t>
            </a:r>
            <a:r>
              <a:rPr lang="ko-KR" altLang="en-US" sz="1600" dirty="0">
                <a:latin typeface="+mn-ea"/>
              </a:rPr>
              <a:t>시간 가능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주말포함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대학원생</a:t>
            </a:r>
            <a:r>
              <a:rPr lang="en-US" altLang="ko-KR" sz="1600" dirty="0">
                <a:latin typeface="+mn-ea"/>
              </a:rPr>
              <a:t>)1</a:t>
            </a:r>
            <a:r>
              <a:rPr lang="ko-KR" altLang="en-US" sz="1600" dirty="0">
                <a:latin typeface="+mn-ea"/>
              </a:rPr>
              <a:t>주에 </a:t>
            </a:r>
            <a:r>
              <a:rPr lang="en-US" altLang="ko-KR" sz="1600" dirty="0">
                <a:latin typeface="+mn-ea"/>
              </a:rPr>
              <a:t>15</a:t>
            </a:r>
            <a:r>
              <a:rPr lang="ko-KR" altLang="en-US" sz="1600" dirty="0">
                <a:latin typeface="+mn-ea"/>
              </a:rPr>
              <a:t>시간 가능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주말포함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87393" y="2437293"/>
            <a:ext cx="3948531" cy="1502976"/>
            <a:chOff x="623482" y="2049713"/>
            <a:chExt cx="4996047" cy="1502976"/>
          </a:xfrm>
        </p:grpSpPr>
        <p:sp>
          <p:nvSpPr>
            <p:cNvPr id="15" name="직사각형 14"/>
            <p:cNvSpPr/>
            <p:nvPr/>
          </p:nvSpPr>
          <p:spPr>
            <a:xfrm>
              <a:off x="932854" y="2049713"/>
              <a:ext cx="4686675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88950">
                <a:spcBef>
                  <a:spcPct val="0"/>
                </a:spcBef>
                <a:spcAft>
                  <a:spcPts val="2500"/>
                </a:spcAft>
              </a:pP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입국일로 </a:t>
              </a:r>
              <a:r>
                <a:rPr lang="ko-KR" altLang="en-US" sz="1600" dirty="0" err="1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부터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6</a:t>
              </a:r>
              <a:r>
                <a:rPr lang="ko-KR" altLang="en-US" sz="1600" dirty="0" err="1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개월이상</a:t>
              </a:r>
              <a:r>
                <a:rPr lang="ko-KR" altLang="en-US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경과</a:t>
              </a:r>
              <a:endParaRPr lang="en-US" altLang="ko-KR" sz="1600" dirty="0" smtClean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488950">
                <a:spcBef>
                  <a:spcPct val="0"/>
                </a:spcBef>
                <a:spcAft>
                  <a:spcPts val="2500"/>
                </a:spcAft>
              </a:pP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출석률 전체이수학기 평균 </a:t>
              </a:r>
              <a:r>
                <a:rPr lang="en-US" altLang="ko-KR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90% </a:t>
              </a:r>
              <a:r>
                <a:rPr lang="ko-KR" altLang="en-US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이상 </a:t>
              </a:r>
              <a:endParaRPr lang="en-US" altLang="ko-KR" sz="1600" dirty="0" smtClean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488950">
                <a:spcBef>
                  <a:spcPct val="0"/>
                </a:spcBef>
                <a:spcAft>
                  <a:spcPts val="2500"/>
                </a:spcAft>
              </a:pP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토픽 </a:t>
              </a:r>
              <a:r>
                <a:rPr lang="en-US" altLang="ko-KR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r>
                <a:rPr lang="ko-KR" altLang="en-US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급 이상 자격증 소지</a:t>
              </a:r>
              <a:endParaRPr lang="en-US" altLang="ko-KR" sz="1600" dirty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4" name="Picture 2" descr="E:\일거리\2015년 일거리\한서대학교\이미지\체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2" y="2070002"/>
              <a:ext cx="341734" cy="29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E:\일거리\2015년 일거리\한서대학교\이미지\체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86" y="2631859"/>
              <a:ext cx="341734" cy="29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E:\일거리\2015년 일거리\한서대학교\이미지\체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2" y="3156645"/>
              <a:ext cx="341734" cy="29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그룹 26"/>
          <p:cNvGrpSpPr/>
          <p:nvPr/>
        </p:nvGrpSpPr>
        <p:grpSpPr>
          <a:xfrm>
            <a:off x="5181786" y="2458390"/>
            <a:ext cx="3948531" cy="1792798"/>
            <a:chOff x="623482" y="2027649"/>
            <a:chExt cx="4996047" cy="1792798"/>
          </a:xfrm>
        </p:grpSpPr>
        <p:sp>
          <p:nvSpPr>
            <p:cNvPr id="28" name="직사각형 27"/>
            <p:cNvSpPr/>
            <p:nvPr/>
          </p:nvSpPr>
          <p:spPr>
            <a:xfrm>
              <a:off x="932854" y="2027649"/>
              <a:ext cx="4686675" cy="1792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88950">
                <a:spcBef>
                  <a:spcPct val="0"/>
                </a:spcBef>
                <a:spcAft>
                  <a:spcPts val="2500"/>
                </a:spcAft>
              </a:pP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성적이 평균 </a:t>
              </a:r>
              <a:r>
                <a:rPr lang="en-US" altLang="ko-KR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r>
                <a:rPr lang="ko-KR" altLang="en-US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학점 이상</a:t>
              </a:r>
              <a:endParaRPr lang="en-US" altLang="ko-KR" sz="1600" dirty="0" smtClean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488950">
                <a:spcBef>
                  <a:spcPct val="0"/>
                </a:spcBef>
                <a:spcAft>
                  <a:spcPts val="2500"/>
                </a:spcAft>
              </a:pP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토픽자격</a:t>
              </a:r>
              <a:endParaRPr lang="en-US" altLang="ko-KR" sz="1600" dirty="0" smtClean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488950">
                <a:lnSpc>
                  <a:spcPct val="50000"/>
                </a:lnSpc>
                <a:spcBef>
                  <a:spcPct val="0"/>
                </a:spcBef>
                <a:spcAft>
                  <a:spcPts val="2500"/>
                </a:spcAft>
              </a:pP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학부 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학년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2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학년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r>
                <a:rPr lang="ko-KR" altLang="en-US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급 이상</a:t>
              </a:r>
              <a:endParaRPr lang="en-US" altLang="ko-KR" sz="1600" dirty="0" smtClean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488950">
                <a:lnSpc>
                  <a:spcPct val="50000"/>
                </a:lnSpc>
                <a:spcBef>
                  <a:spcPct val="0"/>
                </a:spcBef>
                <a:spcAft>
                  <a:spcPts val="2500"/>
                </a:spcAft>
              </a:pPr>
              <a:r>
                <a:rPr lang="en-US" altLang="ko-KR" sz="1600" dirty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학부 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학년</a:t>
              </a:r>
              <a:r>
                <a:rPr lang="en-US" altLang="ko-KR" sz="1600" dirty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학년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대학원</a:t>
              </a:r>
              <a:r>
                <a:rPr lang="en-US" altLang="ko-KR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1600" dirty="0" smtClean="0">
                  <a:solidFill>
                    <a:srgbClr val="133B5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lang="ko-KR" altLang="en-US" sz="1600" dirty="0" smtClean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급 </a:t>
              </a:r>
              <a:r>
                <a:rPr lang="ko-KR" altLang="en-US" sz="1600" dirty="0">
                  <a:solidFill>
                    <a:srgbClr val="FF5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이상</a:t>
              </a:r>
              <a:endParaRPr lang="en-US" altLang="ko-KR" sz="1600" dirty="0">
                <a:solidFill>
                  <a:srgbClr val="FF5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9" name="Picture 2" descr="E:\일거리\2015년 일거리\한서대학교\이미지\체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2" y="2070002"/>
              <a:ext cx="341734" cy="29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E:\일거리\2015년 일거리\한서대학교\이미지\체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86" y="2631859"/>
              <a:ext cx="341734" cy="29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679799" y="1174746"/>
            <a:ext cx="18158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자격요건</a:t>
            </a:r>
            <a:endParaRPr lang="en-US" altLang="ko-KR" sz="360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94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raingraphic\Desktop\남서울대학교 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92" y="372717"/>
            <a:ext cx="1418289" cy="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381000" y="2"/>
            <a:ext cx="5901076" cy="171449"/>
            <a:chOff x="0" y="1"/>
            <a:chExt cx="5901076" cy="190500"/>
          </a:xfrm>
        </p:grpSpPr>
        <p:sp>
          <p:nvSpPr>
            <p:cNvPr id="48" name="직사각형 47"/>
            <p:cNvSpPr/>
            <p:nvPr/>
          </p:nvSpPr>
          <p:spPr>
            <a:xfrm>
              <a:off x="0" y="1"/>
              <a:ext cx="2657475" cy="190500"/>
            </a:xfrm>
            <a:prstGeom prst="rect">
              <a:avLst/>
            </a:prstGeom>
            <a:solidFill>
              <a:srgbClr val="0057C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638426" y="1"/>
              <a:ext cx="3262650" cy="190500"/>
            </a:xfrm>
            <a:prstGeom prst="rect">
              <a:avLst/>
            </a:prstGeom>
            <a:solidFill>
              <a:srgbClr val="00939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endParaRPr lang="ko-KR" altLang="en-US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342053"/>
            <a:ext cx="54130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6000" spc="-6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57C0"/>
                </a:solidFill>
                <a:latin typeface="Rix헤드 EB" pitchFamily="18" charset="-127"/>
                <a:ea typeface="Rix헤드 EB" pitchFamily="18" charset="-127"/>
              </a:defRPr>
            </a:lvl1pPr>
          </a:lstStyle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시간제취업 신고 준비서류</a:t>
            </a:r>
            <a:endParaRPr lang="en-US" altLang="ko-KR" sz="3600" dirty="0">
              <a:solidFill>
                <a:schemeClr val="accent3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1066653"/>
            <a:ext cx="9080283" cy="5638711"/>
            <a:chOff x="1162052" y="2416337"/>
            <a:chExt cx="9107364" cy="380348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162052" y="2416337"/>
              <a:ext cx="9107364" cy="3803488"/>
            </a:xfrm>
            <a:prstGeom prst="roundRect">
              <a:avLst>
                <a:gd name="adj" fmla="val 6124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1278184" y="2479808"/>
              <a:ext cx="8875101" cy="3676547"/>
            </a:xfrm>
            <a:prstGeom prst="roundRect">
              <a:avLst>
                <a:gd name="adj" fmla="val 4737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4810" y="1309686"/>
            <a:ext cx="4069559" cy="458153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어학연수생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8782" y="1290818"/>
            <a:ext cx="4069559" cy="458153"/>
          </a:xfrm>
          <a:prstGeom prst="roundRect">
            <a:avLst>
              <a:gd name="adj" fmla="val 22628"/>
            </a:avLst>
          </a:prstGeom>
          <a:solidFill>
            <a:srgbClr val="63B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학부생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대학원생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1010" y="1956942"/>
            <a:ext cx="414335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①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통합신청서 작성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_(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출입국서식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② 여권 사본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③ 외국인등록증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④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시간제취업확인서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작성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_(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출입국서식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</a:p>
          <a:p>
            <a:pPr marL="25400" algn="just" fontAlgn="base">
              <a:lnSpc>
                <a:spcPct val="16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  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유학생담당자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확인 서명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필수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⑤ 출석증명서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전체 쿼터 평균 </a:t>
            </a:r>
            <a:r>
              <a:rPr lang="ko-KR" altLang="en-US" sz="1400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출석율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90%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이상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⑥ 토픽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sz="1400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급이상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자격증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해당자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⑦ 사업자등록증 사본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⑧ 표준근로계약서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34331" y="1956942"/>
            <a:ext cx="412892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①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통합신청서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_(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출입국서식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②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여권 사본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③ 외국인등록증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④ 시간제취업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확인서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_(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출입국서식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en-US" altLang="ko-KR" sz="1400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   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유학생담당자 서명 필수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⑤ 성적증명서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평점평균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C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학점 이상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⑥ 토픽 자격증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해당자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76200" indent="-76200"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학부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학년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2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학년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 TOPIK 3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급 이상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76200" indent="-76200"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학부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3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학년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4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학년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대학원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 TOPIK 4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급 이상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1049020" indent="-1049020"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영어트랙 유학생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영어수업증명서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endParaRPr lang="en-US" altLang="ko-KR" sz="1400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1049020" indent="-1049020" algn="just" fontAlgn="base">
              <a:lnSpc>
                <a:spcPct val="160000"/>
              </a:lnSpc>
            </a:pPr>
            <a:r>
              <a:rPr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공인영어성적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(TOEFL 530, IELTS 5.5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이상 등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76200" indent="-762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* 영어권 국가의 학생은 공인영어성적 면제</a:t>
            </a:r>
            <a:endParaRPr lang="ko-KR" altLang="en-US" sz="14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54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⑦ 사업자등록증 사본 ⑧ 표준근로계약서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41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672</Words>
  <Application>Microsoft Office PowerPoint</Application>
  <PresentationFormat>A4 용지(210x297mm)</PresentationFormat>
  <Paragraphs>153</Paragraphs>
  <Slides>31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HY견고딕</vt:lpstr>
      <vt:lpstr>HY헤드라인M</vt:lpstr>
      <vt:lpstr>맑은 고딕</vt:lpstr>
      <vt:lpstr>함초롬바탕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(범죄피해예방 교육자료)</dc:title>
  <dc:subject/>
  <dc:creator>Windows 사용자</dc:creator>
  <cp:keywords/>
  <dc:description/>
  <cp:lastModifiedBy>vip</cp:lastModifiedBy>
  <cp:revision>1622</cp:revision>
  <cp:lastPrinted>2019-05-29T07:48:20Z</cp:lastPrinted>
  <dcterms:created xsi:type="dcterms:W3CDTF">2017-09-04T04:24:36Z</dcterms:created>
  <dcterms:modified xsi:type="dcterms:W3CDTF">2021-09-15T08:18:33Z</dcterms:modified>
  <cp:category/>
</cp:coreProperties>
</file>