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316" r:id="rId2"/>
    <p:sldId id="321" r:id="rId3"/>
    <p:sldId id="325" r:id="rId4"/>
    <p:sldId id="323" r:id="rId5"/>
    <p:sldId id="334" r:id="rId6"/>
    <p:sldId id="336" r:id="rId7"/>
    <p:sldId id="324" r:id="rId8"/>
    <p:sldId id="335" r:id="rId9"/>
    <p:sldId id="333" r:id="rId10"/>
    <p:sldId id="331" r:id="rId11"/>
    <p:sldId id="327" r:id="rId12"/>
    <p:sldId id="326" r:id="rId13"/>
    <p:sldId id="328" r:id="rId14"/>
    <p:sldId id="330" r:id="rId15"/>
  </p:sldIdLst>
  <p:sldSz cx="6858000" cy="51435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CCECFF"/>
    <a:srgbClr val="3399FF"/>
    <a:srgbClr val="0E5C97"/>
    <a:srgbClr val="3333CC"/>
    <a:srgbClr val="5757FF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2252" autoAdjust="0"/>
  </p:normalViewPr>
  <p:slideViewPr>
    <p:cSldViewPr snapToGrid="0">
      <p:cViewPr varScale="1">
        <p:scale>
          <a:sx n="98" d="100"/>
          <a:sy n="98" d="100"/>
        </p:scale>
        <p:origin x="1088" y="5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BD805-B7A3-4182-BB6D-41B1E07FC3B5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12D05-D5A0-4C8C-886E-9F0E45563C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843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A795-3E18-47CC-ABC7-9F5D85A8EE5A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B391-9529-45E0-9E39-1901659D1E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11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A795-3E18-47CC-ABC7-9F5D85A8EE5A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B391-9529-45E0-9E39-1901659D1E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568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273846"/>
            <a:ext cx="1478756" cy="435887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73846"/>
            <a:ext cx="4350544" cy="435887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A795-3E18-47CC-ABC7-9F5D85A8EE5A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B391-9529-45E0-9E39-1901659D1E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3282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72288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-2381" y="4941094"/>
            <a:ext cx="428625" cy="273844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366DA4"/>
                </a:solidFill>
              </a:defRPr>
            </a:lvl1pPr>
          </a:lstStyle>
          <a:p>
            <a:pPr>
              <a:defRPr/>
            </a:pPr>
            <a:fld id="{9B71F9B7-376A-485F-B8D5-E89B41A74D1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226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 userDrawn="1"/>
        </p:nvSpPr>
        <p:spPr bwMode="auto">
          <a:xfrm>
            <a:off x="0" y="0"/>
            <a:ext cx="6858000" cy="505658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350"/>
          </a:p>
        </p:txBody>
      </p:sp>
      <p:pic>
        <p:nvPicPr>
          <p:cNvPr id="3" name="Picture 2" descr="C:\Documents and Settings\Administrator\바탕 화면\bandoche\src\Cover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63954" cy="386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-2381" y="4941094"/>
            <a:ext cx="428625" cy="273844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366DA4"/>
                </a:solidFill>
              </a:defRPr>
            </a:lvl1pPr>
          </a:lstStyle>
          <a:p>
            <a:pPr>
              <a:defRPr/>
            </a:pPr>
            <a:fld id="{6F37795D-99DC-40F5-B848-BBA3AB5D048D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185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A795-3E18-47CC-ABC7-9F5D85A8EE5A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B391-9529-45E0-9E39-1901659D1E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735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1282307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A795-3E18-47CC-ABC7-9F5D85A8EE5A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B391-9529-45E0-9E39-1901659D1E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562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A795-3E18-47CC-ABC7-9F5D85A8EE5A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B391-9529-45E0-9E39-1901659D1E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470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273845"/>
            <a:ext cx="5915025" cy="99417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7"/>
            <a:ext cx="2901255" cy="276344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1878807"/>
            <a:ext cx="2915543" cy="2763441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A795-3E18-47CC-ABC7-9F5D85A8EE5A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B391-9529-45E0-9E39-1901659D1E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41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A795-3E18-47CC-ABC7-9F5D85A8EE5A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B391-9529-45E0-9E39-1901659D1E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22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A795-3E18-47CC-ABC7-9F5D85A8EE5A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B391-9529-45E0-9E39-1901659D1E9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688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740572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2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A795-3E18-47CC-ABC7-9F5D85A8EE5A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B391-9529-45E0-9E39-1901659D1E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630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740572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2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BA795-3E18-47CC-ABC7-9F5D85A8EE5A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EB391-9529-45E0-9E39-1901659D1E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83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A795-3E18-47CC-ABC7-9F5D85A8EE5A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EB391-9529-45E0-9E39-1901659D1E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1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  <p:sldLayoutId id="2147483698" r:id="rId13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tpdf.com/" TargetMode="External"/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dfcandy.com/ko/" TargetMode="External"/><Relationship Id="rId5" Type="http://schemas.openxmlformats.org/officeDocument/2006/relationships/hyperlink" Target="NULL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tablediffusionweb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bing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1" y="21409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 sz="1350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1" y="21409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 sz="1350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1" y="21409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 sz="1350"/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92366" y="1555337"/>
            <a:ext cx="684386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altLang="ko-KR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/>
                <a:ea typeface="나눔고딕 ExtraBold"/>
              </a:rPr>
              <a:t>ChatGPT</a:t>
            </a:r>
            <a:r>
              <a:rPr lang="ko-KR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 ExtraBold"/>
                <a:ea typeface="나눔고딕 ExtraBold"/>
              </a:rPr>
              <a:t> 특강</a:t>
            </a:r>
            <a:endParaRPr lang="en-US" altLang="ko-KR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 ExtraBold"/>
              <a:ea typeface="나눔고딕 ExtraBold"/>
            </a:endParaRPr>
          </a:p>
          <a:p>
            <a:pPr lvl="0" algn="ctr"/>
            <a:endParaRPr lang="en-US" altLang="ko-KR" sz="3200" b="1" dirty="0">
              <a:solidFill>
                <a:srgbClr val="FF0000"/>
              </a:solidFill>
              <a:latin typeface="나눔고딕 ExtraBold"/>
              <a:ea typeface="나눔고딕 ExtraBold"/>
            </a:endParaRPr>
          </a:p>
          <a:p>
            <a:pPr lvl="0" algn="ctr"/>
            <a:r>
              <a:rPr lang="en-US" altLang="ko-KR" sz="2000" b="1" dirty="0">
                <a:solidFill>
                  <a:srgbClr val="0070C0"/>
                </a:solidFill>
                <a:latin typeface="나눔고딕 ExtraBold"/>
                <a:ea typeface="나눔고딕 ExtraBold"/>
              </a:rPr>
              <a:t>2023. </a:t>
            </a:r>
            <a:r>
              <a:rPr lang="en-US" altLang="ko-KR" sz="2000" b="1" dirty="0" smtClean="0">
                <a:solidFill>
                  <a:srgbClr val="0070C0"/>
                </a:solidFill>
                <a:latin typeface="나눔고딕 ExtraBold"/>
                <a:ea typeface="나눔고딕 ExtraBold"/>
              </a:rPr>
              <a:t>05.25. (</a:t>
            </a:r>
            <a:r>
              <a:rPr lang="ko-KR" altLang="en-US" sz="2000" b="1" dirty="0" smtClean="0">
                <a:solidFill>
                  <a:srgbClr val="0070C0"/>
                </a:solidFill>
                <a:latin typeface="나눔고딕 ExtraBold"/>
                <a:ea typeface="나눔고딕 ExtraBold"/>
              </a:rPr>
              <a:t>목</a:t>
            </a:r>
            <a:r>
              <a:rPr lang="en-US" altLang="ko-KR" sz="2000" b="1" dirty="0" smtClean="0">
                <a:solidFill>
                  <a:srgbClr val="0070C0"/>
                </a:solidFill>
                <a:latin typeface="나눔고딕 ExtraBold"/>
                <a:ea typeface="나눔고딕 ExtraBold"/>
              </a:rPr>
              <a:t>) 19:30  ~ 20:30</a:t>
            </a:r>
            <a:endParaRPr lang="ko-KR" altLang="en-US" sz="2000" b="1" dirty="0">
              <a:solidFill>
                <a:srgbClr val="0070C0"/>
              </a:solidFill>
              <a:latin typeface="나눔고딕 ExtraBold"/>
              <a:ea typeface="나눔고딕 ExtraBold"/>
            </a:endParaRPr>
          </a:p>
        </p:txBody>
      </p:sp>
      <p:grpSp>
        <p:nvGrpSpPr>
          <p:cNvPr id="10" name="그룹 20"/>
          <p:cNvGrpSpPr>
            <a:grpSpLocks/>
          </p:cNvGrpSpPr>
          <p:nvPr/>
        </p:nvGrpSpPr>
        <p:grpSpPr bwMode="auto">
          <a:xfrm>
            <a:off x="870776" y="4083500"/>
            <a:ext cx="5539006" cy="662173"/>
            <a:chOff x="1756983" y="6097937"/>
            <a:chExt cx="6231571" cy="584758"/>
          </a:xfrm>
        </p:grpSpPr>
        <p:sp>
          <p:nvSpPr>
            <p:cNvPr id="11" name="AutoShape 21"/>
            <p:cNvSpPr>
              <a:spLocks noChangeArrowheads="1"/>
            </p:cNvSpPr>
            <p:nvPr/>
          </p:nvSpPr>
          <p:spPr bwMode="ltGray">
            <a:xfrm>
              <a:off x="1756983" y="6097937"/>
              <a:ext cx="5756182" cy="584758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ko-KR" altLang="en-US" sz="1350">
                <a:latin typeface="Arial" pitchFamily="34" charset="0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2357566" y="6247926"/>
              <a:ext cx="5630988" cy="434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latinLnBrk="1" hangingPunct="1">
                <a:spcBef>
                  <a:spcPct val="20000"/>
                </a:spcBef>
                <a:defRPr/>
              </a:pP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발표자    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: </a:t>
              </a: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김정범 교수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대학원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, </a:t>
              </a:r>
              <a:r>
                <a:rPr lang="ko-KR" altLang="en-US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빅데이터인공지능학과 학과장</a:t>
              </a:r>
              <a:r>
                <a: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en-US" altLang="ko-KR" sz="1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eaLnBrk="1" latinLnBrk="1" hangingPunct="1">
                <a:spcBef>
                  <a:spcPct val="20000"/>
                </a:spcBef>
                <a:defRPr/>
              </a:pPr>
              <a:r>
                <a:rPr lang="en-US" altLang="ko-KR" sz="225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</a:rPr>
                <a:t>   </a:t>
              </a:r>
              <a:endParaRPr lang="en-US" altLang="ko-KR" sz="2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  <a:p>
              <a:pPr algn="ctr" eaLnBrk="1" latinLnBrk="1" hangingPunct="1">
                <a:spcBef>
                  <a:spcPct val="20000"/>
                </a:spcBef>
                <a:defRPr/>
              </a:pPr>
              <a:endParaRPr lang="en-US" altLang="ko-KR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pic>
        <p:nvPicPr>
          <p:cNvPr id="14" name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1847" y="4675126"/>
            <a:ext cx="855870" cy="33688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900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7">
            <a:extLst>
              <a:ext uri="{FF2B5EF4-FFF2-40B4-BE49-F238E27FC236}">
                <a16:creationId xmlns:a16="http://schemas.microsoft.com/office/drawing/2014/main" id="{03004132-26E8-4817-B8AA-553C46FD1464}"/>
              </a:ext>
            </a:extLst>
          </p:cNvPr>
          <p:cNvSpPr/>
          <p:nvPr/>
        </p:nvSpPr>
        <p:spPr>
          <a:xfrm>
            <a:off x="1" y="154385"/>
            <a:ext cx="6858000" cy="5016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3984" y="259546"/>
            <a:ext cx="5552351" cy="51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39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</a:t>
            </a:r>
            <a:endParaRPr kumimoji="0" lang="ko-KR" altLang="en-US" sz="153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7E9A7723-B000-41F8-B29F-6E40C8122745}"/>
              </a:ext>
            </a:extLst>
          </p:cNvPr>
          <p:cNvGrpSpPr/>
          <p:nvPr/>
        </p:nvGrpSpPr>
        <p:grpSpPr>
          <a:xfrm rot="16200000" flipH="1">
            <a:off x="6052902" y="42875"/>
            <a:ext cx="227905" cy="709216"/>
            <a:chOff x="1810431" y="2623158"/>
            <a:chExt cx="633388" cy="1812136"/>
          </a:xfrm>
        </p:grpSpPr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3B9EBD8B-6DDE-4FEF-8E66-53DE04C5A9CF}"/>
                </a:ext>
              </a:extLst>
            </p:cNvPr>
            <p:cNvSpPr/>
            <p:nvPr/>
          </p:nvSpPr>
          <p:spPr>
            <a:xfrm>
              <a:off x="1939023" y="2623158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" name="Straight Connector 20">
              <a:extLst>
                <a:ext uri="{FF2B5EF4-FFF2-40B4-BE49-F238E27FC236}">
                  <a16:creationId xmlns:a16="http://schemas.microsoft.com/office/drawing/2014/main" id="{C37C6B9D-CBE5-48B7-90AB-C92E6109C65E}"/>
                </a:ext>
              </a:extLst>
            </p:cNvPr>
            <p:cNvCxnSpPr/>
            <p:nvPr/>
          </p:nvCxnSpPr>
          <p:spPr>
            <a:xfrm>
              <a:off x="1998554" y="2742222"/>
              <a:ext cx="0" cy="581028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E9E03CC4-4D8C-4AE8-ADA0-8F694509CE35}"/>
                </a:ext>
              </a:extLst>
            </p:cNvPr>
            <p:cNvSpPr/>
            <p:nvPr/>
          </p:nvSpPr>
          <p:spPr>
            <a:xfrm>
              <a:off x="2324756" y="2942246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Straight Connector 22">
              <a:extLst>
                <a:ext uri="{FF2B5EF4-FFF2-40B4-BE49-F238E27FC236}">
                  <a16:creationId xmlns:a16="http://schemas.microsoft.com/office/drawing/2014/main" id="{3EA123EB-5A79-4A84-9FC6-905C9FC4F228}"/>
                </a:ext>
              </a:extLst>
            </p:cNvPr>
            <p:cNvCxnSpPr>
              <a:cxnSpLocks/>
            </p:cNvCxnSpPr>
            <p:nvPr/>
          </p:nvCxnSpPr>
          <p:spPr>
            <a:xfrm>
              <a:off x="2384281" y="3061306"/>
              <a:ext cx="0" cy="1373988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E9699250-0676-4AA2-B627-AF11FB57F30F}"/>
                </a:ext>
              </a:extLst>
            </p:cNvPr>
            <p:cNvSpPr/>
            <p:nvPr/>
          </p:nvSpPr>
          <p:spPr>
            <a:xfrm>
              <a:off x="2148572" y="3230371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" name="Straight Connector 24">
              <a:extLst>
                <a:ext uri="{FF2B5EF4-FFF2-40B4-BE49-F238E27FC236}">
                  <a16:creationId xmlns:a16="http://schemas.microsoft.com/office/drawing/2014/main" id="{FE36DB6C-E67E-47EC-B05E-7335C91ED3D0}"/>
                </a:ext>
              </a:extLst>
            </p:cNvPr>
            <p:cNvCxnSpPr/>
            <p:nvPr/>
          </p:nvCxnSpPr>
          <p:spPr>
            <a:xfrm>
              <a:off x="2208100" y="3349432"/>
              <a:ext cx="0" cy="581027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25">
              <a:extLst>
                <a:ext uri="{FF2B5EF4-FFF2-40B4-BE49-F238E27FC236}">
                  <a16:creationId xmlns:a16="http://schemas.microsoft.com/office/drawing/2014/main" id="{E3EF194F-89ED-4BFB-8AF6-63D130887B6E}"/>
                </a:ext>
              </a:extLst>
            </p:cNvPr>
            <p:cNvCxnSpPr/>
            <p:nvPr/>
          </p:nvCxnSpPr>
          <p:spPr>
            <a:xfrm rot="10800000" flipV="1">
              <a:off x="1810431" y="3504206"/>
              <a:ext cx="397668" cy="221456"/>
            </a:xfrm>
            <a:prstGeom prst="bentConnector3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78C08592-543C-D9E3-2D76-73014AC6CF3F}"/>
              </a:ext>
            </a:extLst>
          </p:cNvPr>
          <p:cNvSpPr/>
          <p:nvPr/>
        </p:nvSpPr>
        <p:spPr>
          <a:xfrm>
            <a:off x="766181" y="2248527"/>
            <a:ext cx="295274" cy="28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3334" marR="0" lvl="0" indent="-253334" algn="l" defTabSz="914400" rtl="0" eaLnBrk="1" fontAlgn="base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 </a:t>
            </a:r>
            <a:endParaRPr kumimoji="0" lang="ko-KR" altLang="en-US" sz="1283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5E1411-D786-473E-A6F2-65B656F26C74}"/>
              </a:ext>
            </a:extLst>
          </p:cNvPr>
          <p:cNvSpPr txBox="1"/>
          <p:nvPr/>
        </p:nvSpPr>
        <p:spPr>
          <a:xfrm>
            <a:off x="310111" y="1109033"/>
            <a:ext cx="26600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ko-KR" sz="1600" b="1" u="sng" dirty="0">
                <a:solidFill>
                  <a:prstClr val="black"/>
                </a:solidFill>
                <a:hlinkClick r:id="rId2" invalidUrl="https:///"/>
              </a:rPr>
              <a:t>https://</a:t>
            </a:r>
            <a:r>
              <a:rPr lang="en-US" altLang="ko-KR" sz="1600" b="1" u="sng" dirty="0" smtClean="0">
                <a:solidFill>
                  <a:prstClr val="black"/>
                </a:solidFill>
                <a:hlinkClick r:id="rId3"/>
              </a:rPr>
              <a:t>www.chatpdf.com</a:t>
            </a:r>
            <a:endParaRPr lang="en-US" altLang="ko-KR" sz="1600" b="1" u="sng" dirty="0">
              <a:solidFill>
                <a:prstClr val="black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022" y="185568"/>
            <a:ext cx="5552351" cy="606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>
                <a:solidFill>
                  <a:srgbClr val="FFFF00"/>
                </a:solidFill>
              </a:rPr>
              <a:t>PDF </a:t>
            </a:r>
            <a:r>
              <a:rPr lang="ko-KR" altLang="en-US" b="1" dirty="0">
                <a:solidFill>
                  <a:srgbClr val="FFFF00"/>
                </a:solidFill>
              </a:rPr>
              <a:t>파일 논문 번역  및 요약 작성에 활용</a:t>
            </a:r>
            <a:endParaRPr lang="en-US" altLang="ko-KR" b="1" dirty="0">
              <a:solidFill>
                <a:srgbClr val="FFFF00"/>
              </a:solidFill>
            </a:endParaRPr>
          </a:p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39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</a:t>
            </a:r>
            <a:endParaRPr kumimoji="0" lang="ko-KR" altLang="en-US" sz="153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208" y="644876"/>
            <a:ext cx="3819729" cy="2314165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364694" y="3009654"/>
            <a:ext cx="3318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b="1" u="sng" dirty="0">
                <a:solidFill>
                  <a:prstClr val="black"/>
                </a:solidFill>
                <a:hlinkClick r:id="rId5" invalidUrl="https:///"/>
              </a:rPr>
              <a:t>https://</a:t>
            </a:r>
            <a:r>
              <a:rPr lang="en-US" altLang="ko-KR" b="1" u="sng" dirty="0">
                <a:solidFill>
                  <a:prstClr val="black"/>
                </a:solidFill>
                <a:hlinkClick r:id="rId3"/>
              </a:rPr>
              <a:t>www</a:t>
            </a:r>
            <a:r>
              <a:rPr lang="en-US" altLang="ko-KR" b="1" u="sng" dirty="0" smtClean="0">
                <a:solidFill>
                  <a:prstClr val="black"/>
                </a:solidFill>
                <a:hlinkClick r:id="rId3"/>
              </a:rPr>
              <a:t>.</a:t>
            </a:r>
            <a:r>
              <a:rPr lang="en-US" altLang="ko-KR" b="1" u="sng" dirty="0">
                <a:solidFill>
                  <a:prstClr val="black"/>
                </a:solidFill>
              </a:rPr>
              <a:t> </a:t>
            </a:r>
            <a:r>
              <a:rPr lang="en-US" altLang="ko-KR" b="1" u="sng" dirty="0" smtClean="0">
                <a:solidFill>
                  <a:prstClr val="black"/>
                </a:solidFill>
                <a:hlinkClick r:id="rId6"/>
              </a:rPr>
              <a:t>pdfcandy.com/</a:t>
            </a:r>
            <a:r>
              <a:rPr lang="en-US" altLang="ko-KR" b="1" u="sng" dirty="0" err="1" smtClean="0">
                <a:solidFill>
                  <a:prstClr val="black"/>
                </a:solidFill>
                <a:hlinkClick r:id="rId6"/>
              </a:rPr>
              <a:t>ko</a:t>
            </a:r>
            <a:endParaRPr lang="en-US" altLang="ko-KR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6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7">
            <a:extLst>
              <a:ext uri="{FF2B5EF4-FFF2-40B4-BE49-F238E27FC236}">
                <a16:creationId xmlns:a16="http://schemas.microsoft.com/office/drawing/2014/main" id="{03004132-26E8-4817-B8AA-553C46FD1464}"/>
              </a:ext>
            </a:extLst>
          </p:cNvPr>
          <p:cNvSpPr/>
          <p:nvPr/>
        </p:nvSpPr>
        <p:spPr>
          <a:xfrm>
            <a:off x="1" y="147266"/>
            <a:ext cx="6858000" cy="5016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022" y="185568"/>
            <a:ext cx="5552351" cy="606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ChatGPT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- </a:t>
            </a:r>
            <a:r>
              <a:rPr kumimoji="0" lang="en-US" altLang="ko-K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Extention</a:t>
            </a:r>
            <a:r>
              <a:rPr kumimoji="0" lang="en-US" altLang="ko-KR" sz="1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kumimoji="0" lang="ko-KR" alt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기능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39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</a:t>
            </a:r>
            <a:endParaRPr kumimoji="0" lang="ko-KR" altLang="en-US" sz="153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7E9A7723-B000-41F8-B29F-6E40C8122745}"/>
              </a:ext>
            </a:extLst>
          </p:cNvPr>
          <p:cNvGrpSpPr/>
          <p:nvPr/>
        </p:nvGrpSpPr>
        <p:grpSpPr>
          <a:xfrm rot="16200000" flipH="1">
            <a:off x="6052902" y="42875"/>
            <a:ext cx="227905" cy="709216"/>
            <a:chOff x="1810431" y="2623158"/>
            <a:chExt cx="633388" cy="1812136"/>
          </a:xfrm>
        </p:grpSpPr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3B9EBD8B-6DDE-4FEF-8E66-53DE04C5A9CF}"/>
                </a:ext>
              </a:extLst>
            </p:cNvPr>
            <p:cNvSpPr/>
            <p:nvPr/>
          </p:nvSpPr>
          <p:spPr>
            <a:xfrm>
              <a:off x="1939023" y="2623158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" name="Straight Connector 20">
              <a:extLst>
                <a:ext uri="{FF2B5EF4-FFF2-40B4-BE49-F238E27FC236}">
                  <a16:creationId xmlns:a16="http://schemas.microsoft.com/office/drawing/2014/main" id="{C37C6B9D-CBE5-48B7-90AB-C92E6109C65E}"/>
                </a:ext>
              </a:extLst>
            </p:cNvPr>
            <p:cNvCxnSpPr/>
            <p:nvPr/>
          </p:nvCxnSpPr>
          <p:spPr>
            <a:xfrm>
              <a:off x="1998554" y="2742222"/>
              <a:ext cx="0" cy="581028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E9E03CC4-4D8C-4AE8-ADA0-8F694509CE35}"/>
                </a:ext>
              </a:extLst>
            </p:cNvPr>
            <p:cNvSpPr/>
            <p:nvPr/>
          </p:nvSpPr>
          <p:spPr>
            <a:xfrm>
              <a:off x="2324756" y="2942246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Straight Connector 22">
              <a:extLst>
                <a:ext uri="{FF2B5EF4-FFF2-40B4-BE49-F238E27FC236}">
                  <a16:creationId xmlns:a16="http://schemas.microsoft.com/office/drawing/2014/main" id="{3EA123EB-5A79-4A84-9FC6-905C9FC4F228}"/>
                </a:ext>
              </a:extLst>
            </p:cNvPr>
            <p:cNvCxnSpPr>
              <a:cxnSpLocks/>
            </p:cNvCxnSpPr>
            <p:nvPr/>
          </p:nvCxnSpPr>
          <p:spPr>
            <a:xfrm>
              <a:off x="2384281" y="3061306"/>
              <a:ext cx="0" cy="1373988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E9699250-0676-4AA2-B627-AF11FB57F30F}"/>
                </a:ext>
              </a:extLst>
            </p:cNvPr>
            <p:cNvSpPr/>
            <p:nvPr/>
          </p:nvSpPr>
          <p:spPr>
            <a:xfrm>
              <a:off x="2148572" y="3230371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" name="Straight Connector 24">
              <a:extLst>
                <a:ext uri="{FF2B5EF4-FFF2-40B4-BE49-F238E27FC236}">
                  <a16:creationId xmlns:a16="http://schemas.microsoft.com/office/drawing/2014/main" id="{FE36DB6C-E67E-47EC-B05E-7335C91ED3D0}"/>
                </a:ext>
              </a:extLst>
            </p:cNvPr>
            <p:cNvCxnSpPr/>
            <p:nvPr/>
          </p:nvCxnSpPr>
          <p:spPr>
            <a:xfrm>
              <a:off x="2208100" y="3349432"/>
              <a:ext cx="0" cy="581027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25">
              <a:extLst>
                <a:ext uri="{FF2B5EF4-FFF2-40B4-BE49-F238E27FC236}">
                  <a16:creationId xmlns:a16="http://schemas.microsoft.com/office/drawing/2014/main" id="{E3EF194F-89ED-4BFB-8AF6-63D130887B6E}"/>
                </a:ext>
              </a:extLst>
            </p:cNvPr>
            <p:cNvCxnSpPr/>
            <p:nvPr/>
          </p:nvCxnSpPr>
          <p:spPr>
            <a:xfrm rot="10800000" flipV="1">
              <a:off x="1810431" y="3504206"/>
              <a:ext cx="397668" cy="221456"/>
            </a:xfrm>
            <a:prstGeom prst="bentConnector3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78C08592-543C-D9E3-2D76-73014AC6CF3F}"/>
              </a:ext>
            </a:extLst>
          </p:cNvPr>
          <p:cNvSpPr/>
          <p:nvPr/>
        </p:nvSpPr>
        <p:spPr>
          <a:xfrm>
            <a:off x="766181" y="2248527"/>
            <a:ext cx="295274" cy="28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3334" marR="0" lvl="0" indent="-253334" algn="l" defTabSz="914400" rtl="0" eaLnBrk="1" fontAlgn="base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 </a:t>
            </a:r>
            <a:endParaRPr kumimoji="0" lang="ko-KR" altLang="en-US" sz="1283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5E1411-D786-473E-A6F2-65B656F26C74}"/>
              </a:ext>
            </a:extLst>
          </p:cNvPr>
          <p:cNvSpPr txBox="1"/>
          <p:nvPr/>
        </p:nvSpPr>
        <p:spPr>
          <a:xfrm>
            <a:off x="273904" y="586834"/>
            <a:ext cx="6310194" cy="2435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435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/>
                <a:ea typeface="나눔고딕 ExtraBold"/>
                <a:cs typeface="+mn-cs"/>
              </a:rPr>
              <a:t>. </a:t>
            </a:r>
          </a:p>
          <a:p>
            <a:pPr marL="0" marR="0" lvl="0" indent="0" algn="l" defTabSz="51435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/>
              <a:ea typeface="나눔고딕 ExtraBold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WebchatGPT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: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가장 최신정보 확인하기</a:t>
            </a:r>
            <a:endParaRPr kumimoji="0" lang="en-US" altLang="ko-KR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2) 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프롬프트 지니 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en-US" altLang="ko-K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ChatGPT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를 번역기로 사용하기 </a:t>
            </a:r>
            <a:endParaRPr kumimoji="0" lang="en-US" altLang="ko-KR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altLang="ko-KR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200" b="1" noProof="0" dirty="0" smtClean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3)  YouTube Summary with </a:t>
            </a:r>
            <a:r>
              <a:rPr lang="en-US" altLang="ko-KR" sz="1200" b="1" noProof="0" dirty="0" err="1" smtClean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ChatGPT</a:t>
            </a:r>
            <a:r>
              <a:rPr lang="en-US" altLang="ko-KR" sz="1200" b="1" noProof="0" dirty="0" smtClean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: </a:t>
            </a:r>
            <a:r>
              <a:rPr lang="ko-KR" altLang="en-US" sz="1200" b="1" noProof="0" dirty="0" err="1" smtClean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강의영상을</a:t>
            </a:r>
            <a:r>
              <a:rPr lang="ko-KR" altLang="en-US" sz="1200" b="1" noProof="0" dirty="0" smtClean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문장화 하기</a:t>
            </a:r>
            <a:endParaRPr kumimoji="0" lang="en-US" altLang="ko-KR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2"/>
              <a:tabLst/>
              <a:defRPr/>
            </a:pPr>
            <a:endParaRPr kumimoji="0" lang="en-US" altLang="ko-KR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4) AIPRM for</a:t>
            </a:r>
            <a:r>
              <a:rPr kumimoji="0" lang="en-US" altLang="ko-KR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ChatGPT</a:t>
            </a:r>
            <a:r>
              <a:rPr kumimoji="0" lang="en-US" altLang="ko-KR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: </a:t>
            </a:r>
            <a:r>
              <a:rPr kumimoji="0" lang="ko-KR" altLang="en-US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검색을 최적화하거나 다양한 분야의 템플릿을 포함한</a:t>
            </a:r>
            <a:r>
              <a:rPr kumimoji="0" lang="en-US" altLang="ko-KR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선별된 </a:t>
            </a:r>
            <a:endParaRPr kumimoji="0" lang="en-US" altLang="ko-KR" sz="12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aseline="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      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세분화되고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정확한 답변을 얻는 방법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lvl="0"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5) Chat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</a:rPr>
              <a:t>GPT + 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  <a:hlinkClick r:id="rId2"/>
              </a:rPr>
              <a:t>https://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anose="020B0503020000020004" pitchFamily="50" charset="-127"/>
                <a:hlinkClick r:id="rId2"/>
              </a:rPr>
              <a:t>stablediffusionweb.com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: AI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로 상상하는 모든 이미지 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</a:rPr>
              <a:t>얻는 방법</a:t>
            </a:r>
            <a:endParaRPr lang="en-US" altLang="ko-KR" sz="1200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966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7">
            <a:extLst>
              <a:ext uri="{FF2B5EF4-FFF2-40B4-BE49-F238E27FC236}">
                <a16:creationId xmlns:a16="http://schemas.microsoft.com/office/drawing/2014/main" id="{03004132-26E8-4817-B8AA-553C46FD1464}"/>
              </a:ext>
            </a:extLst>
          </p:cNvPr>
          <p:cNvSpPr/>
          <p:nvPr/>
        </p:nvSpPr>
        <p:spPr>
          <a:xfrm>
            <a:off x="1" y="147266"/>
            <a:ext cx="6858000" cy="5016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022" y="185568"/>
            <a:ext cx="5552351" cy="606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Chat GPT  -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카카오톡에서 사용하는 방법 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39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</a:t>
            </a:r>
            <a:endParaRPr kumimoji="0" lang="ko-KR" altLang="en-US" sz="153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7E9A7723-B000-41F8-B29F-6E40C8122745}"/>
              </a:ext>
            </a:extLst>
          </p:cNvPr>
          <p:cNvGrpSpPr/>
          <p:nvPr/>
        </p:nvGrpSpPr>
        <p:grpSpPr>
          <a:xfrm rot="16200000" flipH="1">
            <a:off x="6052902" y="42875"/>
            <a:ext cx="227905" cy="709216"/>
            <a:chOff x="1810431" y="2623158"/>
            <a:chExt cx="633388" cy="1812136"/>
          </a:xfrm>
        </p:grpSpPr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3B9EBD8B-6DDE-4FEF-8E66-53DE04C5A9CF}"/>
                </a:ext>
              </a:extLst>
            </p:cNvPr>
            <p:cNvSpPr/>
            <p:nvPr/>
          </p:nvSpPr>
          <p:spPr>
            <a:xfrm>
              <a:off x="1939023" y="2623158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" name="Straight Connector 20">
              <a:extLst>
                <a:ext uri="{FF2B5EF4-FFF2-40B4-BE49-F238E27FC236}">
                  <a16:creationId xmlns:a16="http://schemas.microsoft.com/office/drawing/2014/main" id="{C37C6B9D-CBE5-48B7-90AB-C92E6109C65E}"/>
                </a:ext>
              </a:extLst>
            </p:cNvPr>
            <p:cNvCxnSpPr/>
            <p:nvPr/>
          </p:nvCxnSpPr>
          <p:spPr>
            <a:xfrm>
              <a:off x="1998554" y="2742222"/>
              <a:ext cx="0" cy="581028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E9E03CC4-4D8C-4AE8-ADA0-8F694509CE35}"/>
                </a:ext>
              </a:extLst>
            </p:cNvPr>
            <p:cNvSpPr/>
            <p:nvPr/>
          </p:nvSpPr>
          <p:spPr>
            <a:xfrm>
              <a:off x="2324756" y="2942246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Straight Connector 22">
              <a:extLst>
                <a:ext uri="{FF2B5EF4-FFF2-40B4-BE49-F238E27FC236}">
                  <a16:creationId xmlns:a16="http://schemas.microsoft.com/office/drawing/2014/main" id="{3EA123EB-5A79-4A84-9FC6-905C9FC4F228}"/>
                </a:ext>
              </a:extLst>
            </p:cNvPr>
            <p:cNvCxnSpPr>
              <a:cxnSpLocks/>
            </p:cNvCxnSpPr>
            <p:nvPr/>
          </p:nvCxnSpPr>
          <p:spPr>
            <a:xfrm>
              <a:off x="2384281" y="3061306"/>
              <a:ext cx="0" cy="1373988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E9699250-0676-4AA2-B627-AF11FB57F30F}"/>
                </a:ext>
              </a:extLst>
            </p:cNvPr>
            <p:cNvSpPr/>
            <p:nvPr/>
          </p:nvSpPr>
          <p:spPr>
            <a:xfrm>
              <a:off x="2148572" y="3230371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" name="Straight Connector 24">
              <a:extLst>
                <a:ext uri="{FF2B5EF4-FFF2-40B4-BE49-F238E27FC236}">
                  <a16:creationId xmlns:a16="http://schemas.microsoft.com/office/drawing/2014/main" id="{FE36DB6C-E67E-47EC-B05E-7335C91ED3D0}"/>
                </a:ext>
              </a:extLst>
            </p:cNvPr>
            <p:cNvCxnSpPr/>
            <p:nvPr/>
          </p:nvCxnSpPr>
          <p:spPr>
            <a:xfrm>
              <a:off x="2208100" y="3349432"/>
              <a:ext cx="0" cy="581027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25">
              <a:extLst>
                <a:ext uri="{FF2B5EF4-FFF2-40B4-BE49-F238E27FC236}">
                  <a16:creationId xmlns:a16="http://schemas.microsoft.com/office/drawing/2014/main" id="{E3EF194F-89ED-4BFB-8AF6-63D130887B6E}"/>
                </a:ext>
              </a:extLst>
            </p:cNvPr>
            <p:cNvCxnSpPr/>
            <p:nvPr/>
          </p:nvCxnSpPr>
          <p:spPr>
            <a:xfrm rot="10800000" flipV="1">
              <a:off x="1810431" y="3504206"/>
              <a:ext cx="397668" cy="221456"/>
            </a:xfrm>
            <a:prstGeom prst="bentConnector3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78C08592-543C-D9E3-2D76-73014AC6CF3F}"/>
              </a:ext>
            </a:extLst>
          </p:cNvPr>
          <p:cNvSpPr/>
          <p:nvPr/>
        </p:nvSpPr>
        <p:spPr>
          <a:xfrm>
            <a:off x="766181" y="2248527"/>
            <a:ext cx="295274" cy="28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3334" marR="0" lvl="0" indent="-253334" algn="l" defTabSz="914400" rtl="0" eaLnBrk="1" fontAlgn="base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 </a:t>
            </a:r>
            <a:endParaRPr kumimoji="0" lang="ko-KR" altLang="en-US" sz="1283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5E1411-D786-473E-A6F2-65B656F26C74}"/>
              </a:ext>
            </a:extLst>
          </p:cNvPr>
          <p:cNvSpPr txBox="1"/>
          <p:nvPr/>
        </p:nvSpPr>
        <p:spPr>
          <a:xfrm>
            <a:off x="211269" y="531985"/>
            <a:ext cx="6310194" cy="3601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435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/>
                <a:ea typeface="나눔고딕 ExtraBold"/>
                <a:cs typeface="+mn-cs"/>
              </a:rPr>
              <a:t>. </a:t>
            </a:r>
          </a:p>
          <a:p>
            <a:pPr marL="0" marR="0" lvl="0" indent="0" algn="l" defTabSz="51435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/>
              <a:ea typeface="나눔고딕 ExtraBold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카카오톡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을 연다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. </a:t>
            </a:r>
          </a:p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ko-KR" altLang="en-US" sz="1200" b="1" dirty="0" err="1" smtClean="0">
                <a:latin typeface="Calibri" panose="020F0502020204030204"/>
                <a:ea typeface="맑은 고딕" panose="020B0503020000020004" pitchFamily="50" charset="-127"/>
              </a:rPr>
              <a:t>검색창</a:t>
            </a:r>
            <a:r>
              <a:rPr lang="ko-KR" altLang="en-US" sz="1200" b="1" dirty="0" smtClean="0">
                <a:latin typeface="Calibri" panose="020F0502020204030204"/>
                <a:ea typeface="맑은 고딕" panose="020B0503020000020004" pitchFamily="50" charset="-127"/>
              </a:rPr>
              <a:t> 화면에서 </a:t>
            </a:r>
            <a:r>
              <a:rPr lang="en-US" altLang="ko-KR" sz="1200" b="1" dirty="0" smtClean="0">
                <a:solidFill>
                  <a:srgbClr val="FF0000"/>
                </a:solidFill>
                <a:latin typeface="Calibri" panose="020F0502020204030204"/>
                <a:ea typeface="맑은 고딕" panose="020B0503020000020004" pitchFamily="50" charset="-127"/>
              </a:rPr>
              <a:t>a</a:t>
            </a:r>
            <a:r>
              <a:rPr kumimoji="0" lang="en-US" altLang="ko-KR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skup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을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입력한다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altLang="ko-KR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2"/>
              <a:tabLst/>
              <a:defRPr/>
            </a:pPr>
            <a:r>
              <a:rPr lang="ko-KR" altLang="en-US" sz="1200" b="1" dirty="0" smtClean="0">
                <a:latin typeface="Calibri" panose="020F0502020204030204"/>
                <a:ea typeface="맑은 고딕" panose="020B0503020000020004" pitchFamily="50" charset="-127"/>
              </a:rPr>
              <a:t>우측상단 메뉴에서</a:t>
            </a:r>
            <a:r>
              <a:rPr lang="en-US" altLang="ko-KR" sz="1200" b="1" dirty="0" smtClean="0">
                <a:latin typeface="Calibri" panose="020F0502020204030204"/>
                <a:ea typeface="맑은 고딕" panose="020B0503020000020004" pitchFamily="50" charset="-127"/>
              </a:rPr>
              <a:t> Channels</a:t>
            </a: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2"/>
              <a:tabLst/>
              <a:defRPr/>
            </a:pPr>
            <a:endParaRPr lang="en-US" altLang="ko-KR" sz="1200" b="1" dirty="0" smtClean="0">
              <a:latin typeface="Calibri" panose="020F0502020204030204"/>
              <a:ea typeface="맑은 고딕" panose="020B0503020000020004" pitchFamily="50" charset="-127"/>
            </a:endParaRPr>
          </a:p>
          <a:p>
            <a:pPr marL="228600" marR="0" lvl="0" indent="-2286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2"/>
              <a:tabLst/>
              <a:defRPr/>
            </a:pPr>
            <a:r>
              <a:rPr lang="ko-KR" altLang="en-US" sz="1200" b="1" dirty="0" smtClean="0">
                <a:latin typeface="Calibri" panose="020F0502020204030204"/>
                <a:ea typeface="맑은 고딕" panose="020B0503020000020004" pitchFamily="50" charset="-127"/>
              </a:rPr>
              <a:t>풍선버튼에서 </a:t>
            </a:r>
            <a:r>
              <a:rPr lang="en-US" altLang="ko-KR" sz="1200" b="1" dirty="0" smtClean="0">
                <a:latin typeface="Calibri" panose="020F0502020204030204"/>
                <a:ea typeface="맑은 고딕" panose="020B0503020000020004" pitchFamily="50" charset="-127"/>
              </a:rPr>
              <a:t>Channel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 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새로운 대화 시작</a:t>
            </a:r>
            <a:r>
              <a:rPr kumimoji="0" lang="ko-KR" alt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눌러 준다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5) (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채팅 창에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프롬프트 입력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1) </a:t>
            </a:r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아숙업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무엇을 잘해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2)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요즘 같이 화창한 날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친고들 하고 당일치기로 갈만한 수도권 여행지 추천해 주어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kumimoji="0" lang="ko-KR" altLang="en-US" sz="1013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/>
            </a:r>
            <a:br>
              <a:rPr kumimoji="0" lang="ko-KR" altLang="en-US" sz="1013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788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나눔고딕 ExtraBold"/>
                <a:ea typeface="나눔고딕 ExtraBold"/>
                <a:cs typeface="+mn-cs"/>
              </a:rPr>
              <a:t>​</a:t>
            </a:r>
            <a:endParaRPr kumimoji="0" lang="en-US" altLang="ko-KR" sz="788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나눔고딕 ExtraBold"/>
              <a:ea typeface="나눔고딕 ExtraBold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7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/>
              <a:ea typeface="나눔고딕 ExtraBold"/>
              <a:cs typeface="+mn-cs"/>
            </a:endParaRPr>
          </a:p>
          <a:p>
            <a:pPr marL="0" marR="0" lvl="0" indent="0" algn="l" defTabSz="51435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/>
              <a:ea typeface="나눔고딕 ExtraBol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0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7">
            <a:extLst>
              <a:ext uri="{FF2B5EF4-FFF2-40B4-BE49-F238E27FC236}">
                <a16:creationId xmlns:a16="http://schemas.microsoft.com/office/drawing/2014/main" id="{03004132-26E8-4817-B8AA-553C46FD1464}"/>
              </a:ext>
            </a:extLst>
          </p:cNvPr>
          <p:cNvSpPr/>
          <p:nvPr/>
        </p:nvSpPr>
        <p:spPr>
          <a:xfrm>
            <a:off x="1" y="154385"/>
            <a:ext cx="6858000" cy="5016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3984" y="259546"/>
            <a:ext cx="5552351" cy="51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39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</a:t>
            </a:r>
            <a:endParaRPr kumimoji="0" lang="ko-KR" altLang="en-US" sz="153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7E9A7723-B000-41F8-B29F-6E40C8122745}"/>
              </a:ext>
            </a:extLst>
          </p:cNvPr>
          <p:cNvGrpSpPr/>
          <p:nvPr/>
        </p:nvGrpSpPr>
        <p:grpSpPr>
          <a:xfrm rot="16200000" flipH="1">
            <a:off x="6052902" y="42875"/>
            <a:ext cx="227905" cy="709216"/>
            <a:chOff x="1810431" y="2623158"/>
            <a:chExt cx="633388" cy="1812136"/>
          </a:xfrm>
        </p:grpSpPr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3B9EBD8B-6DDE-4FEF-8E66-53DE04C5A9CF}"/>
                </a:ext>
              </a:extLst>
            </p:cNvPr>
            <p:cNvSpPr/>
            <p:nvPr/>
          </p:nvSpPr>
          <p:spPr>
            <a:xfrm>
              <a:off x="1939023" y="2623158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" name="Straight Connector 20">
              <a:extLst>
                <a:ext uri="{FF2B5EF4-FFF2-40B4-BE49-F238E27FC236}">
                  <a16:creationId xmlns:a16="http://schemas.microsoft.com/office/drawing/2014/main" id="{C37C6B9D-CBE5-48B7-90AB-C92E6109C65E}"/>
                </a:ext>
              </a:extLst>
            </p:cNvPr>
            <p:cNvCxnSpPr/>
            <p:nvPr/>
          </p:nvCxnSpPr>
          <p:spPr>
            <a:xfrm>
              <a:off x="1998554" y="2742222"/>
              <a:ext cx="0" cy="581028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E9E03CC4-4D8C-4AE8-ADA0-8F694509CE35}"/>
                </a:ext>
              </a:extLst>
            </p:cNvPr>
            <p:cNvSpPr/>
            <p:nvPr/>
          </p:nvSpPr>
          <p:spPr>
            <a:xfrm>
              <a:off x="2324756" y="2942246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Straight Connector 22">
              <a:extLst>
                <a:ext uri="{FF2B5EF4-FFF2-40B4-BE49-F238E27FC236}">
                  <a16:creationId xmlns:a16="http://schemas.microsoft.com/office/drawing/2014/main" id="{3EA123EB-5A79-4A84-9FC6-905C9FC4F228}"/>
                </a:ext>
              </a:extLst>
            </p:cNvPr>
            <p:cNvCxnSpPr>
              <a:cxnSpLocks/>
            </p:cNvCxnSpPr>
            <p:nvPr/>
          </p:nvCxnSpPr>
          <p:spPr>
            <a:xfrm>
              <a:off x="2384281" y="3061306"/>
              <a:ext cx="0" cy="1373988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E9699250-0676-4AA2-B627-AF11FB57F30F}"/>
                </a:ext>
              </a:extLst>
            </p:cNvPr>
            <p:cNvSpPr/>
            <p:nvPr/>
          </p:nvSpPr>
          <p:spPr>
            <a:xfrm>
              <a:off x="2148572" y="3230371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" name="Straight Connector 24">
              <a:extLst>
                <a:ext uri="{FF2B5EF4-FFF2-40B4-BE49-F238E27FC236}">
                  <a16:creationId xmlns:a16="http://schemas.microsoft.com/office/drawing/2014/main" id="{FE36DB6C-E67E-47EC-B05E-7335C91ED3D0}"/>
                </a:ext>
              </a:extLst>
            </p:cNvPr>
            <p:cNvCxnSpPr/>
            <p:nvPr/>
          </p:nvCxnSpPr>
          <p:spPr>
            <a:xfrm>
              <a:off x="2208100" y="3349432"/>
              <a:ext cx="0" cy="581027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25">
              <a:extLst>
                <a:ext uri="{FF2B5EF4-FFF2-40B4-BE49-F238E27FC236}">
                  <a16:creationId xmlns:a16="http://schemas.microsoft.com/office/drawing/2014/main" id="{E3EF194F-89ED-4BFB-8AF6-63D130887B6E}"/>
                </a:ext>
              </a:extLst>
            </p:cNvPr>
            <p:cNvCxnSpPr/>
            <p:nvPr/>
          </p:nvCxnSpPr>
          <p:spPr>
            <a:xfrm rot="10800000" flipV="1">
              <a:off x="1810431" y="3504206"/>
              <a:ext cx="397668" cy="221456"/>
            </a:xfrm>
            <a:prstGeom prst="bentConnector3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78C08592-543C-D9E3-2D76-73014AC6CF3F}"/>
              </a:ext>
            </a:extLst>
          </p:cNvPr>
          <p:cNvSpPr/>
          <p:nvPr/>
        </p:nvSpPr>
        <p:spPr>
          <a:xfrm>
            <a:off x="766181" y="2248527"/>
            <a:ext cx="295274" cy="28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3334" marR="0" lvl="0" indent="-253334" algn="l" defTabSz="914400" rtl="0" eaLnBrk="1" fontAlgn="base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 </a:t>
            </a:r>
            <a:endParaRPr kumimoji="0" lang="ko-KR" altLang="en-US" sz="1283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5E1411-D786-473E-A6F2-65B656F26C74}"/>
              </a:ext>
            </a:extLst>
          </p:cNvPr>
          <p:cNvSpPr txBox="1"/>
          <p:nvPr/>
        </p:nvSpPr>
        <p:spPr>
          <a:xfrm>
            <a:off x="556544" y="750183"/>
            <a:ext cx="63014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514350" fontAlgn="base">
              <a:defRPr/>
            </a:pPr>
            <a:r>
              <a:rPr lang="en-US" altLang="ko-KR" u="sng" dirty="0">
                <a:solidFill>
                  <a:prstClr val="black"/>
                </a:solidFill>
                <a:latin typeface="나눔고딕 ExtraBold"/>
                <a:ea typeface="나눔고딕 ExtraBold"/>
                <a:hlinkClick r:id="rId2"/>
              </a:rPr>
              <a:t>https://www.bing.com/</a:t>
            </a:r>
            <a:endParaRPr kumimoji="0" lang="en-US" altLang="ko-KR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/>
              <a:ea typeface="나눔고딕 ExtraBold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022" y="185568"/>
            <a:ext cx="5552351" cy="606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MS BING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사용하는방법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39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</a:t>
            </a:r>
            <a:endParaRPr kumimoji="0" lang="ko-KR" altLang="en-US" sz="153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45" y="1127388"/>
            <a:ext cx="6002038" cy="3269514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63984" y="4536778"/>
            <a:ext cx="49132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1200" b="1" dirty="0" smtClean="0">
                <a:solidFill>
                  <a:prstClr val="black"/>
                </a:solidFill>
              </a:rPr>
              <a:t>ChatGPT-4, 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구글 </a:t>
            </a:r>
            <a:r>
              <a:rPr lang="ko-KR" altLang="en-US" sz="1200" b="1" dirty="0" err="1" smtClean="0">
                <a:solidFill>
                  <a:prstClr val="black"/>
                </a:solidFill>
              </a:rPr>
              <a:t>바드</a:t>
            </a:r>
            <a:r>
              <a:rPr lang="en-US" altLang="ko-KR" sz="1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1200" b="1" dirty="0" smtClean="0">
                <a:solidFill>
                  <a:prstClr val="black"/>
                </a:solidFill>
              </a:rPr>
              <a:t>마이크로소프트 빙 차이점을 비교표로 설명해 줘</a:t>
            </a:r>
            <a:r>
              <a:rPr lang="en-US" altLang="ko-KR" sz="1200" b="1" dirty="0" smtClean="0">
                <a:solidFill>
                  <a:prstClr val="black"/>
                </a:solidFill>
              </a:rPr>
              <a:t>.</a:t>
            </a:r>
            <a:endParaRPr lang="ko-KR" alt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905" y="1747307"/>
            <a:ext cx="2078190" cy="90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육각형 15">
            <a:extLst>
              <a:ext uri="{FF2B5EF4-FFF2-40B4-BE49-F238E27FC236}">
                <a16:creationId xmlns:a16="http://schemas.microsoft.com/office/drawing/2014/main" id="{51ECEF85-CDEC-2AFE-641D-06F8117C44C6}"/>
              </a:ext>
            </a:extLst>
          </p:cNvPr>
          <p:cNvSpPr/>
          <p:nvPr/>
        </p:nvSpPr>
        <p:spPr>
          <a:xfrm>
            <a:off x="716280" y="833316"/>
            <a:ext cx="6033556" cy="3857625"/>
          </a:xfrm>
          <a:prstGeom prst="hexagon">
            <a:avLst/>
          </a:prstGeom>
          <a:solidFill>
            <a:srgbClr val="A3C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81309BD-00D0-7FB0-9339-DA99DB07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73" y="476812"/>
            <a:ext cx="6179654" cy="219515"/>
          </a:xfrm>
        </p:spPr>
        <p:txBody>
          <a:bodyPr>
            <a:noAutofit/>
          </a:bodyPr>
          <a:lstStyle/>
          <a:p>
            <a:r>
              <a:rPr lang="ko-KR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진행  순서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A8F2C4-A819-AE9B-48B1-2F8AC4A7322D}"/>
              </a:ext>
            </a:extLst>
          </p:cNvPr>
          <p:cNvSpPr txBox="1"/>
          <p:nvPr/>
        </p:nvSpPr>
        <p:spPr>
          <a:xfrm>
            <a:off x="1417320" y="1236355"/>
            <a:ext cx="50352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1200" b="1" dirty="0" smtClean="0"/>
              <a:t>19:30 </a:t>
            </a:r>
            <a:r>
              <a:rPr lang="en-US" altLang="ko-KR" sz="1200" b="1" dirty="0"/>
              <a:t>- </a:t>
            </a:r>
            <a:r>
              <a:rPr lang="en-US" altLang="ko-KR" sz="1200" b="1" dirty="0" smtClean="0"/>
              <a:t> 19:35  </a:t>
            </a:r>
            <a:r>
              <a:rPr lang="ko-KR" altLang="en-US" sz="1200" b="1" dirty="0" smtClean="0"/>
              <a:t>개회사 </a:t>
            </a:r>
            <a:r>
              <a:rPr lang="en-US" altLang="ko-KR" sz="1200" b="1" dirty="0" smtClean="0"/>
              <a:t>(</a:t>
            </a:r>
            <a:r>
              <a:rPr lang="ko-KR" altLang="en-US" sz="1200" b="1" dirty="0" err="1" smtClean="0"/>
              <a:t>도미향</a:t>
            </a:r>
            <a:r>
              <a:rPr lang="ko-KR" altLang="en-US" sz="1200" b="1" dirty="0" smtClean="0"/>
              <a:t> 원장</a:t>
            </a:r>
            <a:r>
              <a:rPr lang="en-US" altLang="ko-KR" sz="1200" b="1" dirty="0" smtClean="0"/>
              <a:t>,  </a:t>
            </a:r>
            <a:r>
              <a:rPr lang="ko-KR" altLang="en-US" sz="1200" b="1" dirty="0" smtClean="0"/>
              <a:t>대학원장</a:t>
            </a:r>
            <a:r>
              <a:rPr lang="en-US" altLang="ko-KR" sz="1200" b="1" dirty="0" smtClean="0"/>
              <a:t>) </a:t>
            </a:r>
            <a:endParaRPr lang="en-US" altLang="ko-KR" sz="1200" b="1" dirty="0"/>
          </a:p>
          <a:p>
            <a:pPr fontAlgn="base" latinLnBrk="0"/>
            <a:endParaRPr lang="ko-KR" altLang="en-US" sz="1200" dirty="0"/>
          </a:p>
          <a:p>
            <a:pPr fontAlgn="base"/>
            <a:r>
              <a:rPr lang="en-US" altLang="ko-KR" sz="1200" b="1" dirty="0" smtClean="0"/>
              <a:t>19:35 -  20:20  </a:t>
            </a:r>
            <a:r>
              <a:rPr lang="en-US" altLang="ko-KR" sz="1400" b="1" dirty="0" err="1" smtClean="0">
                <a:solidFill>
                  <a:srgbClr val="FF0000"/>
                </a:solidFill>
              </a:rPr>
              <a:t>ChatGPT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특강</a:t>
            </a:r>
            <a:endParaRPr lang="en-US" altLang="ko-KR" sz="1200" b="1" dirty="0" smtClean="0"/>
          </a:p>
          <a:p>
            <a:pPr fontAlgn="base"/>
            <a:endParaRPr lang="en-US" altLang="ko-KR" sz="1200" b="1" dirty="0"/>
          </a:p>
          <a:p>
            <a:pPr fontAlgn="base"/>
            <a:r>
              <a:rPr lang="en-US" altLang="ko-KR" sz="1200" b="1" dirty="0" smtClean="0"/>
              <a:t>                         . What</a:t>
            </a:r>
            <a:r>
              <a:rPr lang="ko-KR" altLang="en-US" sz="1200" b="1" dirty="0" smtClean="0"/>
              <a:t> </a:t>
            </a:r>
            <a:r>
              <a:rPr lang="en-US" altLang="ko-KR" sz="1200" b="1" dirty="0" smtClean="0"/>
              <a:t>is </a:t>
            </a:r>
            <a:r>
              <a:rPr lang="en-US" altLang="ko-KR" sz="1200" b="1" dirty="0" err="1" smtClean="0"/>
              <a:t>ChatGPT</a:t>
            </a:r>
            <a:r>
              <a:rPr lang="en-US" altLang="ko-KR" sz="1200" b="1" dirty="0" smtClean="0"/>
              <a:t>?</a:t>
            </a:r>
          </a:p>
          <a:p>
            <a:pPr fontAlgn="base"/>
            <a:r>
              <a:rPr lang="en-US" altLang="ko-KR" sz="1200" b="1" dirty="0"/>
              <a:t> </a:t>
            </a:r>
            <a:r>
              <a:rPr lang="en-US" altLang="ko-KR" sz="1200" b="1" dirty="0" smtClean="0"/>
              <a:t>                        . </a:t>
            </a:r>
            <a:r>
              <a:rPr lang="ko-KR" altLang="en-US" sz="1200" b="1" dirty="0" smtClean="0"/>
              <a:t>설치방법</a:t>
            </a:r>
            <a:endParaRPr lang="en-US" altLang="ko-KR" sz="1200" b="1" dirty="0" smtClean="0"/>
          </a:p>
          <a:p>
            <a:pPr fontAlgn="base"/>
            <a:r>
              <a:rPr lang="en-US" altLang="ko-KR" sz="1200" b="1" dirty="0"/>
              <a:t> </a:t>
            </a:r>
            <a:r>
              <a:rPr lang="en-US" altLang="ko-KR" sz="1200" b="1" dirty="0" smtClean="0"/>
              <a:t>                        . </a:t>
            </a:r>
            <a:r>
              <a:rPr lang="ko-KR" altLang="en-US" sz="1200" b="1" dirty="0" smtClean="0"/>
              <a:t>원하는 자료를 얻기 위한 </a:t>
            </a:r>
            <a:r>
              <a:rPr lang="en-US" altLang="ko-KR" sz="1200" b="1" dirty="0" smtClean="0"/>
              <a:t>Prompt </a:t>
            </a:r>
            <a:r>
              <a:rPr lang="ko-KR" altLang="en-US" sz="1200" b="1" dirty="0" smtClean="0"/>
              <a:t>명령어</a:t>
            </a:r>
            <a:r>
              <a:rPr lang="en-US" altLang="ko-KR" sz="1200" b="1" dirty="0" smtClean="0"/>
              <a:t>  </a:t>
            </a:r>
            <a:r>
              <a:rPr lang="ko-KR" altLang="en-US" sz="1200" b="1" dirty="0" smtClean="0"/>
              <a:t>사용방법</a:t>
            </a:r>
            <a:endParaRPr lang="en-US" altLang="ko-KR" sz="1200" b="1" dirty="0" smtClean="0"/>
          </a:p>
          <a:p>
            <a:pPr fontAlgn="base"/>
            <a:r>
              <a:rPr lang="en-US" altLang="ko-KR" sz="1200" b="1" dirty="0"/>
              <a:t> </a:t>
            </a:r>
            <a:r>
              <a:rPr lang="en-US" altLang="ko-KR" sz="1200" b="1" dirty="0" smtClean="0"/>
              <a:t>                        .  </a:t>
            </a:r>
            <a:r>
              <a:rPr lang="ko-KR" altLang="en-US" sz="1200" b="1" dirty="0" smtClean="0"/>
              <a:t>보고서  작성 방법</a:t>
            </a:r>
            <a:endParaRPr lang="en-US" altLang="ko-KR" sz="1200" b="1" dirty="0" smtClean="0"/>
          </a:p>
          <a:p>
            <a:pPr fontAlgn="base"/>
            <a:r>
              <a:rPr lang="en-US" altLang="ko-KR" sz="1200" b="1" dirty="0"/>
              <a:t> </a:t>
            </a:r>
            <a:r>
              <a:rPr lang="en-US" altLang="ko-KR" sz="1200" b="1" dirty="0" smtClean="0"/>
              <a:t>                        .  PDF </a:t>
            </a:r>
            <a:r>
              <a:rPr lang="ko-KR" altLang="en-US" sz="1200" b="1" dirty="0" smtClean="0"/>
              <a:t>파일 논문 번역  및 요약 작성에 활용</a:t>
            </a:r>
            <a:endParaRPr lang="en-US" altLang="ko-KR" sz="1200" b="1" dirty="0" smtClean="0"/>
          </a:p>
          <a:p>
            <a:pPr fontAlgn="base"/>
            <a:r>
              <a:rPr lang="en-US" altLang="ko-KR" sz="1200" b="1" dirty="0"/>
              <a:t> </a:t>
            </a:r>
            <a:r>
              <a:rPr lang="en-US" altLang="ko-KR" sz="1200" b="1" dirty="0" smtClean="0"/>
              <a:t>                        .  </a:t>
            </a:r>
            <a:r>
              <a:rPr lang="en-US" altLang="ko-KR" sz="1200" b="1" dirty="0" err="1" smtClean="0"/>
              <a:t>Extention</a:t>
            </a:r>
            <a:r>
              <a:rPr lang="en-US" altLang="ko-KR" sz="1200" b="1" dirty="0" smtClean="0"/>
              <a:t> </a:t>
            </a:r>
            <a:r>
              <a:rPr lang="ko-KR" altLang="en-US" sz="1200" b="1" dirty="0" smtClean="0"/>
              <a:t>기능</a:t>
            </a:r>
            <a:endParaRPr lang="en-US" altLang="ko-KR" sz="1200" b="1" dirty="0" smtClean="0"/>
          </a:p>
          <a:p>
            <a:pPr fontAlgn="base"/>
            <a:r>
              <a:rPr lang="en-US" altLang="ko-KR" sz="1200" b="1" dirty="0"/>
              <a:t> </a:t>
            </a:r>
            <a:r>
              <a:rPr lang="en-US" altLang="ko-KR" sz="1200" b="1" dirty="0" smtClean="0"/>
              <a:t>                        .  </a:t>
            </a:r>
            <a:r>
              <a:rPr lang="ko-KR" altLang="en-US" sz="1200" b="1" dirty="0" err="1" smtClean="0"/>
              <a:t>카톡에서</a:t>
            </a:r>
            <a:r>
              <a:rPr lang="ko-KR" altLang="en-US" sz="1200" b="1" dirty="0" smtClean="0"/>
              <a:t> 사용하는 방법</a:t>
            </a:r>
            <a:endParaRPr lang="en-US" altLang="ko-KR" sz="1200" b="1" dirty="0" smtClean="0"/>
          </a:p>
          <a:p>
            <a:pPr fontAlgn="base"/>
            <a:r>
              <a:rPr lang="en-US" altLang="ko-KR" sz="1200" b="1" dirty="0"/>
              <a:t> </a:t>
            </a:r>
            <a:r>
              <a:rPr lang="en-US" altLang="ko-KR" sz="1200" b="1" dirty="0" smtClean="0"/>
              <a:t>                        .  </a:t>
            </a:r>
            <a:r>
              <a:rPr lang="en-US" altLang="ko-KR" sz="1200" b="1" dirty="0" err="1" smtClean="0"/>
              <a:t>MicroSoft</a:t>
            </a:r>
            <a:r>
              <a:rPr lang="en-US" altLang="ko-KR" sz="1200" b="1" dirty="0" smtClean="0"/>
              <a:t> BING  </a:t>
            </a:r>
          </a:p>
          <a:p>
            <a:pPr fontAlgn="base"/>
            <a:endParaRPr lang="en-US" altLang="ko-KR" sz="1200" b="1" dirty="0"/>
          </a:p>
          <a:p>
            <a:pPr fontAlgn="base" latinLnBrk="0"/>
            <a:endParaRPr lang="ko-KR" altLang="en-US" sz="1200" dirty="0"/>
          </a:p>
          <a:p>
            <a:pPr fontAlgn="base"/>
            <a:r>
              <a:rPr lang="en-US" altLang="ko-KR" sz="1200" b="1" dirty="0" smtClean="0"/>
              <a:t>20:20 -  20:30</a:t>
            </a:r>
            <a:r>
              <a:rPr lang="ko-KR" altLang="en-US" sz="1200" b="1" dirty="0" smtClean="0"/>
              <a:t>  </a:t>
            </a:r>
            <a:r>
              <a:rPr lang="en-US" altLang="ko-KR" sz="1200" b="1" dirty="0" smtClean="0"/>
              <a:t>Q &amp; A</a:t>
            </a:r>
            <a:endParaRPr lang="ko-KR" altLang="en-US" sz="1200" dirty="0">
              <a:solidFill>
                <a:srgbClr val="0070C0"/>
              </a:solidFill>
            </a:endParaRPr>
          </a:p>
        </p:txBody>
      </p:sp>
      <p:sp>
        <p:nvSpPr>
          <p:cNvPr id="4" name="AutoShape 4" descr="파일:ChatGPT 로고.svg"/>
          <p:cNvSpPr>
            <a:spLocks noChangeAspect="1" noChangeArrowheads="1"/>
          </p:cNvSpPr>
          <p:nvPr/>
        </p:nvSpPr>
        <p:spPr bwMode="auto">
          <a:xfrm>
            <a:off x="1305001" y="2343932"/>
            <a:ext cx="171450" cy="17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ko-KR" altLang="en-US" sz="1013"/>
          </a:p>
        </p:txBody>
      </p:sp>
    </p:spTree>
    <p:extLst>
      <p:ext uri="{BB962C8B-B14F-4D97-AF65-F5344CB8AC3E}">
        <p14:creationId xmlns:p14="http://schemas.microsoft.com/office/powerpoint/2010/main" val="36198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7">
            <a:extLst>
              <a:ext uri="{FF2B5EF4-FFF2-40B4-BE49-F238E27FC236}">
                <a16:creationId xmlns:a16="http://schemas.microsoft.com/office/drawing/2014/main" id="{03004132-26E8-4817-B8AA-553C46FD1464}"/>
              </a:ext>
            </a:extLst>
          </p:cNvPr>
          <p:cNvSpPr/>
          <p:nvPr/>
        </p:nvSpPr>
        <p:spPr>
          <a:xfrm>
            <a:off x="1" y="154385"/>
            <a:ext cx="6858000" cy="5016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altLang="ko-KR" sz="1200" b="1" dirty="0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3984" y="259546"/>
            <a:ext cx="5552351" cy="51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altLang="ko-KR" sz="1200" b="1" dirty="0">
              <a:solidFill>
                <a:schemeClr val="bg1"/>
              </a:solidFill>
            </a:endParaRPr>
          </a:p>
          <a:p>
            <a:pPr marL="0" lvl="1">
              <a:defRPr/>
            </a:pPr>
            <a:r>
              <a:rPr lang="en-US" altLang="ko-KR" sz="1539" b="1" dirty="0" smtClean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</a:t>
            </a:r>
            <a:endParaRPr lang="ko-KR" altLang="en-US" sz="1539" b="1" dirty="0">
              <a:solidFill>
                <a:schemeClr val="bg1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7E9A7723-B000-41F8-B29F-6E40C8122745}"/>
              </a:ext>
            </a:extLst>
          </p:cNvPr>
          <p:cNvGrpSpPr/>
          <p:nvPr/>
        </p:nvGrpSpPr>
        <p:grpSpPr>
          <a:xfrm rot="16200000" flipH="1">
            <a:off x="6052902" y="42875"/>
            <a:ext cx="227905" cy="709216"/>
            <a:chOff x="1810431" y="2623158"/>
            <a:chExt cx="633388" cy="1812136"/>
          </a:xfrm>
        </p:grpSpPr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3B9EBD8B-6DDE-4FEF-8E66-53DE04C5A9CF}"/>
                </a:ext>
              </a:extLst>
            </p:cNvPr>
            <p:cNvSpPr/>
            <p:nvPr/>
          </p:nvSpPr>
          <p:spPr>
            <a:xfrm>
              <a:off x="1939023" y="2623158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5"/>
            </a:p>
          </p:txBody>
        </p:sp>
        <p:cxnSp>
          <p:nvCxnSpPr>
            <p:cNvPr id="18" name="Straight Connector 20">
              <a:extLst>
                <a:ext uri="{FF2B5EF4-FFF2-40B4-BE49-F238E27FC236}">
                  <a16:creationId xmlns:a16="http://schemas.microsoft.com/office/drawing/2014/main" id="{C37C6B9D-CBE5-48B7-90AB-C92E6109C65E}"/>
                </a:ext>
              </a:extLst>
            </p:cNvPr>
            <p:cNvCxnSpPr/>
            <p:nvPr/>
          </p:nvCxnSpPr>
          <p:spPr>
            <a:xfrm>
              <a:off x="1998554" y="2742222"/>
              <a:ext cx="0" cy="581028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E9E03CC4-4D8C-4AE8-ADA0-8F694509CE35}"/>
                </a:ext>
              </a:extLst>
            </p:cNvPr>
            <p:cNvSpPr/>
            <p:nvPr/>
          </p:nvSpPr>
          <p:spPr>
            <a:xfrm>
              <a:off x="2324756" y="2942246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5"/>
            </a:p>
          </p:txBody>
        </p:sp>
        <p:cxnSp>
          <p:nvCxnSpPr>
            <p:cNvPr id="20" name="Straight Connector 22">
              <a:extLst>
                <a:ext uri="{FF2B5EF4-FFF2-40B4-BE49-F238E27FC236}">
                  <a16:creationId xmlns:a16="http://schemas.microsoft.com/office/drawing/2014/main" id="{3EA123EB-5A79-4A84-9FC6-905C9FC4F228}"/>
                </a:ext>
              </a:extLst>
            </p:cNvPr>
            <p:cNvCxnSpPr>
              <a:cxnSpLocks/>
            </p:cNvCxnSpPr>
            <p:nvPr/>
          </p:nvCxnSpPr>
          <p:spPr>
            <a:xfrm>
              <a:off x="2384281" y="3061306"/>
              <a:ext cx="0" cy="1373988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E9699250-0676-4AA2-B627-AF11FB57F30F}"/>
                </a:ext>
              </a:extLst>
            </p:cNvPr>
            <p:cNvSpPr/>
            <p:nvPr/>
          </p:nvSpPr>
          <p:spPr>
            <a:xfrm>
              <a:off x="2148572" y="3230371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5"/>
            </a:p>
          </p:txBody>
        </p:sp>
        <p:cxnSp>
          <p:nvCxnSpPr>
            <p:cNvPr id="22" name="Straight Connector 24">
              <a:extLst>
                <a:ext uri="{FF2B5EF4-FFF2-40B4-BE49-F238E27FC236}">
                  <a16:creationId xmlns:a16="http://schemas.microsoft.com/office/drawing/2014/main" id="{FE36DB6C-E67E-47EC-B05E-7335C91ED3D0}"/>
                </a:ext>
              </a:extLst>
            </p:cNvPr>
            <p:cNvCxnSpPr/>
            <p:nvPr/>
          </p:nvCxnSpPr>
          <p:spPr>
            <a:xfrm>
              <a:off x="2208100" y="3349432"/>
              <a:ext cx="0" cy="581027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25">
              <a:extLst>
                <a:ext uri="{FF2B5EF4-FFF2-40B4-BE49-F238E27FC236}">
                  <a16:creationId xmlns:a16="http://schemas.microsoft.com/office/drawing/2014/main" id="{E3EF194F-89ED-4BFB-8AF6-63D130887B6E}"/>
                </a:ext>
              </a:extLst>
            </p:cNvPr>
            <p:cNvCxnSpPr/>
            <p:nvPr/>
          </p:nvCxnSpPr>
          <p:spPr>
            <a:xfrm rot="10800000" flipV="1">
              <a:off x="1810431" y="3504206"/>
              <a:ext cx="397668" cy="221456"/>
            </a:xfrm>
            <a:prstGeom prst="bentConnector3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78C08592-543C-D9E3-2D76-73014AC6CF3F}"/>
              </a:ext>
            </a:extLst>
          </p:cNvPr>
          <p:cNvSpPr/>
          <p:nvPr/>
        </p:nvSpPr>
        <p:spPr>
          <a:xfrm>
            <a:off x="766181" y="2248527"/>
            <a:ext cx="295274" cy="28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3334" indent="-253334" fontAlgn="base">
              <a:lnSpc>
                <a:spcPct val="120000"/>
              </a:lnSpc>
            </a:pPr>
            <a:r>
              <a:rPr lang="en-US" altLang="ko-KR" sz="1026" b="1" dirty="0">
                <a:solidFill>
                  <a:srgbClr val="0000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 </a:t>
            </a:r>
            <a:endParaRPr lang="ko-KR" altLang="en-US" sz="1283" b="1" dirty="0">
              <a:solidFill>
                <a:srgbClr val="0000FF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5E1411-D786-473E-A6F2-65B656F26C74}"/>
              </a:ext>
            </a:extLst>
          </p:cNvPr>
          <p:cNvSpPr txBox="1"/>
          <p:nvPr/>
        </p:nvSpPr>
        <p:spPr>
          <a:xfrm>
            <a:off x="273904" y="867569"/>
            <a:ext cx="631019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altLang="ko-K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Chatting +  GPT(Generative  Pre-trained  Transformer)</a:t>
            </a:r>
          </a:p>
          <a:p>
            <a:pPr fontAlgn="base"/>
            <a:endParaRPr lang="en-US" altLang="ko-KR" sz="1200" dirty="0"/>
          </a:p>
          <a:p>
            <a:pPr fontAlgn="base"/>
            <a:r>
              <a:rPr lang="ko-KR" altLang="en-US" sz="1200" dirty="0" smtClean="0"/>
              <a:t>내 </a:t>
            </a:r>
            <a:r>
              <a:rPr lang="ko-KR" altLang="en-US" sz="1200" dirty="0"/>
              <a:t>질문에 답변해 주는 </a:t>
            </a:r>
            <a:r>
              <a:rPr lang="ko-KR" altLang="en-US" sz="1200" dirty="0">
                <a:solidFill>
                  <a:srgbClr val="FF0000"/>
                </a:solidFill>
              </a:rPr>
              <a:t>대화형 인공지능 채팅 서비스</a:t>
            </a:r>
            <a:endParaRPr lang="en-US" altLang="ko-KR" sz="1200" dirty="0">
              <a:solidFill>
                <a:srgbClr val="FF0000"/>
              </a:solidFill>
            </a:endParaRPr>
          </a:p>
          <a:p>
            <a:pPr fontAlgn="base"/>
            <a:endParaRPr lang="en-US" altLang="ko-KR" sz="1200" dirty="0"/>
          </a:p>
          <a:p>
            <a:pPr fontAlgn="base"/>
            <a:r>
              <a:rPr lang="ko-KR" altLang="en-US" sz="1200" dirty="0" err="1"/>
              <a:t>테슬라의</a:t>
            </a:r>
            <a:r>
              <a:rPr lang="ko-KR" altLang="en-US" sz="1200" dirty="0"/>
              <a:t> 일론 </a:t>
            </a:r>
            <a:r>
              <a:rPr lang="ko-KR" altLang="en-US" sz="1200" dirty="0" err="1"/>
              <a:t>머스크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와이콤비네이터</a:t>
            </a:r>
            <a:r>
              <a:rPr lang="ko-KR" altLang="en-US" sz="1200" dirty="0"/>
              <a:t> 창업자인 샘 </a:t>
            </a:r>
            <a:r>
              <a:rPr lang="ko-KR" altLang="en-US" sz="1200" dirty="0" err="1"/>
              <a:t>알트만</a:t>
            </a:r>
            <a:r>
              <a:rPr lang="en-US" altLang="ko-KR" sz="1200" dirty="0"/>
              <a:t>, </a:t>
            </a:r>
            <a:r>
              <a:rPr lang="ko-KR" altLang="en-US" sz="1200" dirty="0" err="1"/>
              <a:t>링크드인</a:t>
            </a:r>
            <a:r>
              <a:rPr lang="ko-KR" altLang="en-US" sz="1200" dirty="0"/>
              <a:t> 공동창업자인 리드 </a:t>
            </a:r>
            <a:r>
              <a:rPr lang="ko-KR" altLang="en-US" sz="1200" dirty="0" err="1"/>
              <a:t>호프먼</a:t>
            </a:r>
            <a:r>
              <a:rPr lang="ko-KR" altLang="en-US" sz="1200" dirty="0"/>
              <a:t> 들이 뭉쳐 설립한 세계 최대의 인공지능 연구소인 </a:t>
            </a:r>
            <a:r>
              <a:rPr lang="en-US" altLang="ko-KR" sz="1200" dirty="0"/>
              <a:t>“</a:t>
            </a:r>
            <a:r>
              <a:rPr lang="ko-KR" altLang="en-US" sz="1200" dirty="0">
                <a:solidFill>
                  <a:srgbClr val="FF0000"/>
                </a:solidFill>
              </a:rPr>
              <a:t>오픈</a:t>
            </a:r>
            <a:r>
              <a:rPr lang="en-US" altLang="ko-KR" sz="1200" dirty="0">
                <a:solidFill>
                  <a:srgbClr val="FF0000"/>
                </a:solidFill>
              </a:rPr>
              <a:t>AI </a:t>
            </a:r>
            <a:r>
              <a:rPr lang="ko-KR" altLang="en-US" sz="1200" dirty="0">
                <a:solidFill>
                  <a:srgbClr val="FF0000"/>
                </a:solidFill>
              </a:rPr>
              <a:t>회사</a:t>
            </a:r>
            <a:r>
              <a:rPr lang="en-US" altLang="ko-KR" sz="1200" dirty="0"/>
              <a:t>”</a:t>
            </a:r>
            <a:r>
              <a:rPr lang="ko-KR" altLang="en-US" sz="1200" dirty="0"/>
              <a:t>에서 개발</a:t>
            </a:r>
            <a:r>
              <a:rPr lang="en-US" altLang="ko-KR" sz="1200" dirty="0"/>
              <a:t>.</a:t>
            </a:r>
          </a:p>
          <a:p>
            <a:pPr fontAlgn="base"/>
            <a:endParaRPr lang="en-US" altLang="ko-KR" sz="1200" dirty="0"/>
          </a:p>
          <a:p>
            <a:pPr fontAlgn="base"/>
            <a:r>
              <a:rPr lang="ko-KR" altLang="en-US" sz="1200" dirty="0" smtClean="0"/>
              <a:t>보고서 작성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논문 작성</a:t>
            </a:r>
            <a:r>
              <a:rPr lang="en-US" altLang="ko-KR" sz="1200" smtClean="0"/>
              <a:t>, </a:t>
            </a:r>
            <a:r>
              <a:rPr lang="ko-KR" altLang="en-US" sz="1200" smtClean="0"/>
              <a:t> </a:t>
            </a:r>
            <a:r>
              <a:rPr lang="ko-KR" altLang="en-US" sz="1200" dirty="0"/>
              <a:t>소설쓰기 하루 만에 끝</a:t>
            </a:r>
            <a:r>
              <a:rPr lang="en-US" altLang="ko-KR" sz="1200" dirty="0"/>
              <a:t>, </a:t>
            </a:r>
            <a:r>
              <a:rPr lang="ko-KR" altLang="en-US" sz="1200" dirty="0"/>
              <a:t>눈높이 대화</a:t>
            </a:r>
            <a:r>
              <a:rPr lang="en-US" altLang="ko-KR" sz="1200" dirty="0"/>
              <a:t>, </a:t>
            </a:r>
            <a:r>
              <a:rPr lang="ko-KR" altLang="en-US" sz="1200" dirty="0"/>
              <a:t>영어 교정</a:t>
            </a:r>
            <a:r>
              <a:rPr lang="en-US" altLang="ko-KR" sz="1200" dirty="0"/>
              <a:t>, </a:t>
            </a:r>
            <a:r>
              <a:rPr lang="ko-KR" altLang="en-US" sz="1200" dirty="0"/>
              <a:t>코딩 </a:t>
            </a:r>
            <a:r>
              <a:rPr lang="en-US" altLang="ko-KR" sz="1200" dirty="0"/>
              <a:t>etc…</a:t>
            </a:r>
          </a:p>
          <a:p>
            <a:pPr fontAlgn="base"/>
            <a:r>
              <a:rPr lang="ko-KR" altLang="en-US" sz="1200" dirty="0"/>
              <a:t> </a:t>
            </a:r>
          </a:p>
          <a:p>
            <a:pPr fontAlgn="base"/>
            <a:r>
              <a:rPr lang="ko-KR" altLang="en-US" sz="1200" b="1" dirty="0"/>
              <a:t>구글 등 기존의 검색 서비스가 정보를 보여주는 대서 그쳤다면</a:t>
            </a:r>
            <a:r>
              <a:rPr lang="en-US" altLang="ko-KR" sz="1200" b="1" dirty="0"/>
              <a:t>, </a:t>
            </a:r>
            <a:r>
              <a:rPr lang="ko-KR" altLang="en-US" sz="1200" b="1" dirty="0" err="1"/>
              <a:t>챗</a:t>
            </a:r>
            <a:r>
              <a:rPr lang="en-US" altLang="ko-KR" sz="1200" b="1" dirty="0"/>
              <a:t>GTP</a:t>
            </a:r>
            <a:r>
              <a:rPr lang="ko-KR" altLang="en-US" sz="1200" b="1" dirty="0"/>
              <a:t>는 정보를 순식간에 정제된 텍스트로 만들어 줌</a:t>
            </a:r>
            <a:r>
              <a:rPr lang="en-US" altLang="ko-KR" sz="1200" b="1" dirty="0"/>
              <a:t>.</a:t>
            </a:r>
            <a:endParaRPr lang="en-US" altLang="ko-KR" sz="1200" dirty="0"/>
          </a:p>
          <a:p>
            <a:pPr fontAlgn="base"/>
            <a:r>
              <a:rPr lang="ko-KR" altLang="en-US" sz="1200" dirty="0"/>
              <a:t>​</a:t>
            </a:r>
          </a:p>
          <a:p>
            <a:pPr fontAlgn="base"/>
            <a:r>
              <a:rPr lang="en-US" altLang="ko-KR" sz="1200" dirty="0"/>
              <a:t>2020</a:t>
            </a:r>
            <a:r>
              <a:rPr lang="ko-KR" altLang="en-US" sz="1200" dirty="0"/>
              <a:t>년 초  </a:t>
            </a:r>
            <a:r>
              <a:rPr lang="en-US" altLang="ko-KR" sz="1200" dirty="0"/>
              <a:t>GPT3 </a:t>
            </a:r>
            <a:r>
              <a:rPr lang="ko-KR" altLang="en-US" sz="1200" dirty="0"/>
              <a:t>발표됐을 때 개념과 문맥 정도 이해 수준 </a:t>
            </a:r>
            <a:r>
              <a:rPr lang="en-US" altLang="ko-KR" sz="1200" dirty="0"/>
              <a:t> -&gt; </a:t>
            </a:r>
            <a:r>
              <a:rPr lang="ko-KR" altLang="en-US" sz="1200" dirty="0">
                <a:solidFill>
                  <a:srgbClr val="FF0000"/>
                </a:solidFill>
              </a:rPr>
              <a:t>현재   </a:t>
            </a:r>
            <a:r>
              <a:rPr lang="en-US" altLang="ko-KR" sz="1200" dirty="0">
                <a:solidFill>
                  <a:srgbClr val="FF0000"/>
                </a:solidFill>
              </a:rPr>
              <a:t>GPT </a:t>
            </a:r>
            <a:r>
              <a:rPr lang="en-US" altLang="ko-KR" sz="1200" dirty="0" smtClean="0">
                <a:solidFill>
                  <a:srgbClr val="FF0000"/>
                </a:solidFill>
              </a:rPr>
              <a:t>4.0  </a:t>
            </a:r>
            <a:r>
              <a:rPr lang="ko-KR" altLang="en-US" sz="1200" dirty="0">
                <a:solidFill>
                  <a:srgbClr val="FF0000"/>
                </a:solidFill>
              </a:rPr>
              <a:t>버전</a:t>
            </a:r>
            <a:endParaRPr lang="en-US" altLang="ko-KR" sz="1200" dirty="0">
              <a:solidFill>
                <a:srgbClr val="FF0000"/>
              </a:solidFill>
            </a:endParaRPr>
          </a:p>
          <a:p>
            <a:pPr fontAlgn="base"/>
            <a:endParaRPr lang="en-US" altLang="ko-KR" sz="1200" dirty="0"/>
          </a:p>
          <a:p>
            <a:pPr fontAlgn="base"/>
            <a:r>
              <a:rPr lang="en-US" altLang="ko-KR" sz="1200" dirty="0"/>
              <a:t>​</a:t>
            </a:r>
          </a:p>
          <a:p>
            <a:pPr fontAlgn="base"/>
            <a:r>
              <a:rPr lang="en-US" altLang="ko-KR" sz="1200" dirty="0">
                <a:solidFill>
                  <a:srgbClr val="FF0000"/>
                </a:solidFill>
              </a:rPr>
              <a:t>2021</a:t>
            </a:r>
            <a:r>
              <a:rPr lang="ko-KR" altLang="en-US" sz="1200" dirty="0">
                <a:solidFill>
                  <a:srgbClr val="FF0000"/>
                </a:solidFill>
              </a:rPr>
              <a:t>년 </a:t>
            </a:r>
            <a:r>
              <a:rPr lang="en-US" altLang="ko-KR" sz="1200" dirty="0">
                <a:solidFill>
                  <a:srgbClr val="FF0000"/>
                </a:solidFill>
              </a:rPr>
              <a:t>8</a:t>
            </a:r>
            <a:r>
              <a:rPr lang="ko-KR" altLang="en-US" sz="1200" dirty="0">
                <a:solidFill>
                  <a:srgbClr val="FF0000"/>
                </a:solidFill>
              </a:rPr>
              <a:t>월 </a:t>
            </a:r>
            <a:r>
              <a:rPr lang="en-US" altLang="ko-KR" sz="1200" dirty="0">
                <a:solidFill>
                  <a:srgbClr val="FF0000"/>
                </a:solidFill>
              </a:rPr>
              <a:t>31</a:t>
            </a:r>
            <a:r>
              <a:rPr lang="ko-KR" altLang="en-US" sz="1200" dirty="0">
                <a:solidFill>
                  <a:srgbClr val="FF0000"/>
                </a:solidFill>
              </a:rPr>
              <a:t>일 이전에 대한  정보만  제공</a:t>
            </a:r>
            <a:endParaRPr lang="en-US" altLang="ko-KR" sz="1200" dirty="0">
              <a:solidFill>
                <a:srgbClr val="FF0000"/>
              </a:solidFill>
            </a:endParaRPr>
          </a:p>
          <a:p>
            <a:pPr fontAlgn="base"/>
            <a:endParaRPr lang="en-US" altLang="ko-KR" sz="1200" dirty="0"/>
          </a:p>
          <a:p>
            <a:pPr fontAlgn="base"/>
            <a:r>
              <a:rPr lang="ko-KR" altLang="en-US" sz="1200" dirty="0" smtClean="0"/>
              <a:t>무료 버전 </a:t>
            </a:r>
            <a:r>
              <a:rPr lang="en-US" altLang="ko-KR" sz="1200" dirty="0" smtClean="0"/>
              <a:t>&amp; </a:t>
            </a:r>
            <a:r>
              <a:rPr lang="ko-KR" altLang="en-US" sz="1200" dirty="0" smtClean="0"/>
              <a:t>유료 버전</a:t>
            </a:r>
            <a:endParaRPr lang="ko-KR" altLang="en-US" sz="1200" dirty="0"/>
          </a:p>
        </p:txBody>
      </p:sp>
      <p:sp>
        <p:nvSpPr>
          <p:cNvPr id="14" name="직사각형 13"/>
          <p:cNvSpPr/>
          <p:nvPr/>
        </p:nvSpPr>
        <p:spPr>
          <a:xfrm>
            <a:off x="10022" y="185568"/>
            <a:ext cx="5552351" cy="606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b="1" dirty="0" smtClean="0">
                <a:solidFill>
                  <a:srgbClr val="FFFF00"/>
                </a:solidFill>
              </a:rPr>
              <a:t>What</a:t>
            </a:r>
            <a:r>
              <a:rPr lang="ko-KR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ko-KR" b="1" dirty="0" smtClean="0">
                <a:solidFill>
                  <a:srgbClr val="FFFF00"/>
                </a:solidFill>
              </a:rPr>
              <a:t>is </a:t>
            </a:r>
            <a:r>
              <a:rPr lang="en-US" altLang="ko-KR" b="1" dirty="0" err="1" smtClean="0">
                <a:solidFill>
                  <a:srgbClr val="FFFF00"/>
                </a:solidFill>
              </a:rPr>
              <a:t>ChatGPT</a:t>
            </a:r>
            <a:r>
              <a:rPr lang="en-US" altLang="ko-KR" b="1" dirty="0" smtClean="0">
                <a:solidFill>
                  <a:srgbClr val="FFFF00"/>
                </a:solidFill>
              </a:rPr>
              <a:t>?</a:t>
            </a:r>
            <a:r>
              <a:rPr lang="ko-KR" altLang="en-US" b="1" dirty="0" smtClean="0">
                <a:solidFill>
                  <a:srgbClr val="FFFF00"/>
                </a:solidFill>
              </a:rPr>
              <a:t> </a:t>
            </a:r>
            <a:r>
              <a:rPr lang="ko-KR" altLang="en-US" b="1" dirty="0" smtClean="0">
                <a:solidFill>
                  <a:srgbClr val="FFFF0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</a:t>
            </a:r>
            <a:r>
              <a:rPr lang="ko-KR" altLang="en-US" b="1" dirty="0" smtClean="0">
                <a:solidFill>
                  <a:srgbClr val="FFFF00"/>
                </a:solidFill>
              </a:rPr>
              <a:t> </a:t>
            </a:r>
            <a:endParaRPr lang="en-US" altLang="ko-KR" b="1" dirty="0">
              <a:solidFill>
                <a:srgbClr val="FFFF00"/>
              </a:solidFill>
            </a:endParaRPr>
          </a:p>
          <a:p>
            <a:pPr marL="0" lvl="1">
              <a:defRPr/>
            </a:pPr>
            <a:r>
              <a:rPr lang="en-US" altLang="ko-KR" sz="1539" b="1" dirty="0" smtClean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</a:t>
            </a:r>
            <a:endParaRPr lang="ko-KR" altLang="en-US" sz="1539" b="1" dirty="0">
              <a:solidFill>
                <a:schemeClr val="bg1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39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7">
            <a:extLst>
              <a:ext uri="{FF2B5EF4-FFF2-40B4-BE49-F238E27FC236}">
                <a16:creationId xmlns:a16="http://schemas.microsoft.com/office/drawing/2014/main" id="{03004132-26E8-4817-B8AA-553C46FD1464}"/>
              </a:ext>
            </a:extLst>
          </p:cNvPr>
          <p:cNvSpPr/>
          <p:nvPr/>
        </p:nvSpPr>
        <p:spPr>
          <a:xfrm>
            <a:off x="1" y="147266"/>
            <a:ext cx="6858000" cy="5016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5"/>
          </a:p>
        </p:txBody>
      </p:sp>
      <p:sp>
        <p:nvSpPr>
          <p:cNvPr id="7" name="직사각형 6"/>
          <p:cNvSpPr/>
          <p:nvPr/>
        </p:nvSpPr>
        <p:spPr>
          <a:xfrm>
            <a:off x="463985" y="259546"/>
            <a:ext cx="342747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altLang="ko-KR" b="1" dirty="0" smtClean="0">
                <a:solidFill>
                  <a:srgbClr val="FFFF0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Chat GPT  -  </a:t>
            </a:r>
            <a:r>
              <a:rPr lang="ko-KR" altLang="en-US" b="1" dirty="0" smtClean="0">
                <a:solidFill>
                  <a:srgbClr val="FFFF0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로그 인  하는 방법</a:t>
            </a:r>
            <a:endParaRPr lang="ko-KR" altLang="en-US" b="1" dirty="0">
              <a:solidFill>
                <a:srgbClr val="FFFF00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7E9A7723-B000-41F8-B29F-6E40C8122745}"/>
              </a:ext>
            </a:extLst>
          </p:cNvPr>
          <p:cNvGrpSpPr/>
          <p:nvPr/>
        </p:nvGrpSpPr>
        <p:grpSpPr>
          <a:xfrm rot="16200000" flipH="1">
            <a:off x="6052902" y="42875"/>
            <a:ext cx="227905" cy="709216"/>
            <a:chOff x="1810431" y="2623158"/>
            <a:chExt cx="633388" cy="1812136"/>
          </a:xfrm>
        </p:grpSpPr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3B9EBD8B-6DDE-4FEF-8E66-53DE04C5A9CF}"/>
                </a:ext>
              </a:extLst>
            </p:cNvPr>
            <p:cNvSpPr/>
            <p:nvPr/>
          </p:nvSpPr>
          <p:spPr>
            <a:xfrm>
              <a:off x="1939023" y="2623158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5"/>
            </a:p>
          </p:txBody>
        </p:sp>
        <p:cxnSp>
          <p:nvCxnSpPr>
            <p:cNvPr id="18" name="Straight Connector 20">
              <a:extLst>
                <a:ext uri="{FF2B5EF4-FFF2-40B4-BE49-F238E27FC236}">
                  <a16:creationId xmlns:a16="http://schemas.microsoft.com/office/drawing/2014/main" id="{C37C6B9D-CBE5-48B7-90AB-C92E6109C65E}"/>
                </a:ext>
              </a:extLst>
            </p:cNvPr>
            <p:cNvCxnSpPr/>
            <p:nvPr/>
          </p:nvCxnSpPr>
          <p:spPr>
            <a:xfrm>
              <a:off x="1998554" y="2742222"/>
              <a:ext cx="0" cy="581028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E9E03CC4-4D8C-4AE8-ADA0-8F694509CE35}"/>
                </a:ext>
              </a:extLst>
            </p:cNvPr>
            <p:cNvSpPr/>
            <p:nvPr/>
          </p:nvSpPr>
          <p:spPr>
            <a:xfrm>
              <a:off x="2324756" y="2942246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5"/>
            </a:p>
          </p:txBody>
        </p:sp>
        <p:cxnSp>
          <p:nvCxnSpPr>
            <p:cNvPr id="20" name="Straight Connector 22">
              <a:extLst>
                <a:ext uri="{FF2B5EF4-FFF2-40B4-BE49-F238E27FC236}">
                  <a16:creationId xmlns:a16="http://schemas.microsoft.com/office/drawing/2014/main" id="{3EA123EB-5A79-4A84-9FC6-905C9FC4F228}"/>
                </a:ext>
              </a:extLst>
            </p:cNvPr>
            <p:cNvCxnSpPr>
              <a:cxnSpLocks/>
            </p:cNvCxnSpPr>
            <p:nvPr/>
          </p:nvCxnSpPr>
          <p:spPr>
            <a:xfrm>
              <a:off x="2384281" y="3061306"/>
              <a:ext cx="0" cy="1373988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E9699250-0676-4AA2-B627-AF11FB57F30F}"/>
                </a:ext>
              </a:extLst>
            </p:cNvPr>
            <p:cNvSpPr/>
            <p:nvPr/>
          </p:nvSpPr>
          <p:spPr>
            <a:xfrm>
              <a:off x="2148572" y="3230371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5"/>
            </a:p>
          </p:txBody>
        </p:sp>
        <p:cxnSp>
          <p:nvCxnSpPr>
            <p:cNvPr id="22" name="Straight Connector 24">
              <a:extLst>
                <a:ext uri="{FF2B5EF4-FFF2-40B4-BE49-F238E27FC236}">
                  <a16:creationId xmlns:a16="http://schemas.microsoft.com/office/drawing/2014/main" id="{FE36DB6C-E67E-47EC-B05E-7335C91ED3D0}"/>
                </a:ext>
              </a:extLst>
            </p:cNvPr>
            <p:cNvCxnSpPr/>
            <p:nvPr/>
          </p:nvCxnSpPr>
          <p:spPr>
            <a:xfrm>
              <a:off x="2208100" y="3349432"/>
              <a:ext cx="0" cy="581027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25">
              <a:extLst>
                <a:ext uri="{FF2B5EF4-FFF2-40B4-BE49-F238E27FC236}">
                  <a16:creationId xmlns:a16="http://schemas.microsoft.com/office/drawing/2014/main" id="{E3EF194F-89ED-4BFB-8AF6-63D130887B6E}"/>
                </a:ext>
              </a:extLst>
            </p:cNvPr>
            <p:cNvCxnSpPr/>
            <p:nvPr/>
          </p:nvCxnSpPr>
          <p:spPr>
            <a:xfrm rot="10800000" flipV="1">
              <a:off x="1810431" y="3504206"/>
              <a:ext cx="397668" cy="221456"/>
            </a:xfrm>
            <a:prstGeom prst="bentConnector3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78C08592-543C-D9E3-2D76-73014AC6CF3F}"/>
              </a:ext>
            </a:extLst>
          </p:cNvPr>
          <p:cNvSpPr/>
          <p:nvPr/>
        </p:nvSpPr>
        <p:spPr>
          <a:xfrm>
            <a:off x="766181" y="2248527"/>
            <a:ext cx="295274" cy="28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3334" indent="-253334" fontAlgn="base">
              <a:lnSpc>
                <a:spcPct val="120000"/>
              </a:lnSpc>
            </a:pPr>
            <a:r>
              <a:rPr lang="en-US" altLang="ko-KR" sz="1026" b="1" dirty="0">
                <a:solidFill>
                  <a:srgbClr val="0000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 </a:t>
            </a:r>
            <a:endParaRPr lang="ko-KR" altLang="en-US" sz="1283" b="1" dirty="0">
              <a:solidFill>
                <a:srgbClr val="0000FF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5E1411-D786-473E-A6F2-65B656F26C74}"/>
              </a:ext>
            </a:extLst>
          </p:cNvPr>
          <p:cNvSpPr txBox="1"/>
          <p:nvPr/>
        </p:nvSpPr>
        <p:spPr>
          <a:xfrm>
            <a:off x="1070497" y="1221006"/>
            <a:ext cx="4493886" cy="197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defRPr/>
            </a:pPr>
            <a:r>
              <a:rPr lang="en-US" altLang="ko-KR" sz="788" dirty="0">
                <a:solidFill>
                  <a:prstClr val="black"/>
                </a:solidFill>
                <a:latin typeface="나눔고딕 ExtraBold"/>
                <a:ea typeface="나눔고딕 ExtraBold"/>
              </a:rPr>
              <a:t>. </a:t>
            </a:r>
          </a:p>
          <a:p>
            <a:pPr defTabSz="514350" fontAlgn="base">
              <a:defRPr/>
            </a:pPr>
            <a:endParaRPr lang="en-US" altLang="ko-KR" sz="788" dirty="0">
              <a:solidFill>
                <a:prstClr val="black"/>
              </a:solidFill>
              <a:latin typeface="나눔고딕 ExtraBold"/>
              <a:ea typeface="나눔고딕 ExtraBold"/>
            </a:endParaRPr>
          </a:p>
          <a:p>
            <a:pPr marL="192881" indent="-192881">
              <a:buAutoNum type="arabicParenR"/>
            </a:pPr>
            <a:r>
              <a:rPr lang="en-US" altLang="ko-KR" sz="1200" b="1" dirty="0"/>
              <a:t>OpenAI.com </a:t>
            </a:r>
            <a:r>
              <a:rPr lang="ko-KR" altLang="en-US" sz="1200" b="1" dirty="0"/>
              <a:t>홈페이지 에서</a:t>
            </a:r>
            <a:r>
              <a:rPr lang="en-US" altLang="ko-KR" sz="1200" b="1" dirty="0"/>
              <a:t>,   </a:t>
            </a:r>
            <a:r>
              <a:rPr lang="en-US" altLang="ko-KR" sz="1200" b="1" dirty="0" err="1"/>
              <a:t>ChatGPT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클릭  </a:t>
            </a:r>
            <a:endParaRPr lang="en-US" altLang="ko-KR" sz="1200" b="1" dirty="0"/>
          </a:p>
          <a:p>
            <a:pPr marL="192881" indent="-192881">
              <a:buAutoNum type="arabicParenR"/>
            </a:pPr>
            <a:endParaRPr lang="en-US" altLang="ko-KR" sz="1200" b="1" dirty="0"/>
          </a:p>
          <a:p>
            <a:pPr marL="192881" indent="-192881">
              <a:buAutoNum type="arabicParenR"/>
            </a:pPr>
            <a:r>
              <a:rPr lang="ko-KR" altLang="en-US" sz="1200" b="1" dirty="0"/>
              <a:t>왼쪽 하단의 </a:t>
            </a:r>
            <a:r>
              <a:rPr lang="en-US" altLang="ko-KR" sz="1200" b="1" dirty="0"/>
              <a:t>TRY CHAT-GPT</a:t>
            </a:r>
            <a:r>
              <a:rPr lang="ko-KR" altLang="en-US" sz="1200" b="1" dirty="0"/>
              <a:t>를 클릭해주세요</a:t>
            </a:r>
            <a:r>
              <a:rPr lang="en-US" altLang="ko-KR" sz="1200" b="1" dirty="0"/>
              <a:t>.</a:t>
            </a:r>
          </a:p>
          <a:p>
            <a:r>
              <a:rPr lang="en-US" altLang="ko-KR" sz="1200" b="1" dirty="0"/>
              <a:t> </a:t>
            </a:r>
          </a:p>
          <a:p>
            <a:r>
              <a:rPr lang="en-US" altLang="ko-KR" sz="1200" b="1" dirty="0"/>
              <a:t>3) </a:t>
            </a:r>
            <a:r>
              <a:rPr lang="ko-KR" altLang="en-US" sz="1200" b="1" dirty="0"/>
              <a:t> </a:t>
            </a:r>
            <a:r>
              <a:rPr lang="en-US" altLang="ko-KR" sz="1200" b="1" dirty="0"/>
              <a:t>sign up </a:t>
            </a:r>
            <a:r>
              <a:rPr lang="ko-KR" altLang="en-US" sz="1200" b="1" dirty="0"/>
              <a:t>버튼을 눌러주세요</a:t>
            </a:r>
            <a:r>
              <a:rPr lang="en-US" altLang="ko-KR" sz="1200" b="1" dirty="0"/>
              <a:t>.</a:t>
            </a:r>
          </a:p>
          <a:p>
            <a:r>
              <a:rPr lang="en-US" altLang="ko-KR" sz="1200" b="1" dirty="0"/>
              <a:t> </a:t>
            </a:r>
          </a:p>
          <a:p>
            <a:r>
              <a:rPr lang="en-US" altLang="ko-KR" sz="1200" b="1" dirty="0"/>
              <a:t>4) Naver, </a:t>
            </a:r>
            <a:r>
              <a:rPr lang="ko-KR" altLang="en-US" sz="1200" b="1" dirty="0"/>
              <a:t>구글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마이크로소프트 </a:t>
            </a:r>
            <a:r>
              <a:rPr lang="ko-KR" altLang="en-US" sz="1200" b="1" dirty="0" err="1"/>
              <a:t>계정등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으로 </a:t>
            </a:r>
            <a:r>
              <a:rPr lang="ko-KR" altLang="en-US" sz="1200" b="1" dirty="0" smtClean="0"/>
              <a:t>로그 인</a:t>
            </a:r>
            <a:r>
              <a:rPr lang="en-US" altLang="ko-KR" sz="1200" b="1" dirty="0"/>
              <a:t>.</a:t>
            </a:r>
            <a:endParaRPr lang="ko-KR" altLang="en-US" sz="1200" dirty="0"/>
          </a:p>
          <a:p>
            <a:r>
              <a:rPr lang="ko-KR" altLang="en-US" sz="1013" dirty="0"/>
              <a:t/>
            </a:r>
            <a:br>
              <a:rPr lang="ko-KR" altLang="en-US" sz="1013" dirty="0"/>
            </a:br>
            <a:r>
              <a:rPr lang="ko-KR" altLang="en-US" sz="788" dirty="0">
                <a:solidFill>
                  <a:prstClr val="black"/>
                </a:solidFill>
                <a:latin typeface="나눔고딕 ExtraBold"/>
                <a:ea typeface="나눔고딕 ExtraBold"/>
              </a:rPr>
              <a:t>​</a:t>
            </a:r>
          </a:p>
          <a:p>
            <a:pPr defTabSz="514350" fontAlgn="base">
              <a:defRPr/>
            </a:pPr>
            <a:endParaRPr lang="en-US" altLang="ko-KR" sz="450" dirty="0">
              <a:solidFill>
                <a:prstClr val="black"/>
              </a:solidFill>
              <a:latin typeface="나눔고딕 ExtraBold"/>
              <a:ea typeface="나눔고딕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39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7">
            <a:extLst>
              <a:ext uri="{FF2B5EF4-FFF2-40B4-BE49-F238E27FC236}">
                <a16:creationId xmlns:a16="http://schemas.microsoft.com/office/drawing/2014/main" id="{03004132-26E8-4817-B8AA-553C46FD1464}"/>
              </a:ext>
            </a:extLst>
          </p:cNvPr>
          <p:cNvSpPr/>
          <p:nvPr/>
        </p:nvSpPr>
        <p:spPr>
          <a:xfrm>
            <a:off x="1" y="147266"/>
            <a:ext cx="6858000" cy="5016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022" y="185568"/>
            <a:ext cx="5552351" cy="606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Prompt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란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?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39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</a:t>
            </a:r>
            <a:endParaRPr kumimoji="0" lang="ko-KR" altLang="en-US" sz="153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7E9A7723-B000-41F8-B29F-6E40C8122745}"/>
              </a:ext>
            </a:extLst>
          </p:cNvPr>
          <p:cNvGrpSpPr/>
          <p:nvPr/>
        </p:nvGrpSpPr>
        <p:grpSpPr>
          <a:xfrm rot="16200000" flipH="1">
            <a:off x="6052902" y="42875"/>
            <a:ext cx="227905" cy="709216"/>
            <a:chOff x="1810431" y="2623158"/>
            <a:chExt cx="633388" cy="1812136"/>
          </a:xfrm>
        </p:grpSpPr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3B9EBD8B-6DDE-4FEF-8E66-53DE04C5A9CF}"/>
                </a:ext>
              </a:extLst>
            </p:cNvPr>
            <p:cNvSpPr/>
            <p:nvPr/>
          </p:nvSpPr>
          <p:spPr>
            <a:xfrm>
              <a:off x="1939023" y="2623158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" name="Straight Connector 20">
              <a:extLst>
                <a:ext uri="{FF2B5EF4-FFF2-40B4-BE49-F238E27FC236}">
                  <a16:creationId xmlns:a16="http://schemas.microsoft.com/office/drawing/2014/main" id="{C37C6B9D-CBE5-48B7-90AB-C92E6109C65E}"/>
                </a:ext>
              </a:extLst>
            </p:cNvPr>
            <p:cNvCxnSpPr/>
            <p:nvPr/>
          </p:nvCxnSpPr>
          <p:spPr>
            <a:xfrm>
              <a:off x="1998554" y="2742222"/>
              <a:ext cx="0" cy="581028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E9E03CC4-4D8C-4AE8-ADA0-8F694509CE35}"/>
                </a:ext>
              </a:extLst>
            </p:cNvPr>
            <p:cNvSpPr/>
            <p:nvPr/>
          </p:nvSpPr>
          <p:spPr>
            <a:xfrm>
              <a:off x="2324756" y="2942246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Straight Connector 22">
              <a:extLst>
                <a:ext uri="{FF2B5EF4-FFF2-40B4-BE49-F238E27FC236}">
                  <a16:creationId xmlns:a16="http://schemas.microsoft.com/office/drawing/2014/main" id="{3EA123EB-5A79-4A84-9FC6-905C9FC4F228}"/>
                </a:ext>
              </a:extLst>
            </p:cNvPr>
            <p:cNvCxnSpPr>
              <a:cxnSpLocks/>
            </p:cNvCxnSpPr>
            <p:nvPr/>
          </p:nvCxnSpPr>
          <p:spPr>
            <a:xfrm>
              <a:off x="2384281" y="3061306"/>
              <a:ext cx="0" cy="1373988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E9699250-0676-4AA2-B627-AF11FB57F30F}"/>
                </a:ext>
              </a:extLst>
            </p:cNvPr>
            <p:cNvSpPr/>
            <p:nvPr/>
          </p:nvSpPr>
          <p:spPr>
            <a:xfrm>
              <a:off x="2148572" y="3230371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" name="Straight Connector 24">
              <a:extLst>
                <a:ext uri="{FF2B5EF4-FFF2-40B4-BE49-F238E27FC236}">
                  <a16:creationId xmlns:a16="http://schemas.microsoft.com/office/drawing/2014/main" id="{FE36DB6C-E67E-47EC-B05E-7335C91ED3D0}"/>
                </a:ext>
              </a:extLst>
            </p:cNvPr>
            <p:cNvCxnSpPr/>
            <p:nvPr/>
          </p:nvCxnSpPr>
          <p:spPr>
            <a:xfrm>
              <a:off x="2208100" y="3349432"/>
              <a:ext cx="0" cy="581027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25">
              <a:extLst>
                <a:ext uri="{FF2B5EF4-FFF2-40B4-BE49-F238E27FC236}">
                  <a16:creationId xmlns:a16="http://schemas.microsoft.com/office/drawing/2014/main" id="{E3EF194F-89ED-4BFB-8AF6-63D130887B6E}"/>
                </a:ext>
              </a:extLst>
            </p:cNvPr>
            <p:cNvCxnSpPr/>
            <p:nvPr/>
          </p:nvCxnSpPr>
          <p:spPr>
            <a:xfrm rot="10800000" flipV="1">
              <a:off x="1810431" y="3504206"/>
              <a:ext cx="397668" cy="221456"/>
            </a:xfrm>
            <a:prstGeom prst="bentConnector3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78C08592-543C-D9E3-2D76-73014AC6CF3F}"/>
              </a:ext>
            </a:extLst>
          </p:cNvPr>
          <p:cNvSpPr/>
          <p:nvPr/>
        </p:nvSpPr>
        <p:spPr>
          <a:xfrm>
            <a:off x="766181" y="2248527"/>
            <a:ext cx="295274" cy="28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3334" marR="0" lvl="0" indent="-253334" algn="l" defTabSz="914400" rtl="0" eaLnBrk="1" fontAlgn="base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 </a:t>
            </a:r>
            <a:endParaRPr kumimoji="0" lang="ko-KR" altLang="en-US" sz="1283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5E1411-D786-473E-A6F2-65B656F26C74}"/>
              </a:ext>
            </a:extLst>
          </p:cNvPr>
          <p:cNvSpPr txBox="1"/>
          <p:nvPr/>
        </p:nvSpPr>
        <p:spPr>
          <a:xfrm>
            <a:off x="547806" y="813179"/>
            <a:ext cx="6310194" cy="2954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435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/>
                <a:ea typeface="나눔고딕 ExtraBold"/>
                <a:cs typeface="+mn-cs"/>
              </a:rPr>
              <a:t>. </a:t>
            </a:r>
          </a:p>
          <a:p>
            <a:pPr marL="0" marR="0" lvl="0" indent="0" algn="l" defTabSz="51435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/>
              <a:ea typeface="나눔고딕 ExtraBold"/>
              <a:cs typeface="+mn-cs"/>
            </a:endParaRPr>
          </a:p>
          <a:p>
            <a:pPr lvl="0"/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</a:rPr>
              <a:t>프롬프트</a:t>
            </a:r>
            <a:r>
              <a:rPr lang="en-US" altLang="ko-KR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</a:rPr>
              <a:t>(prompt)</a:t>
            </a:r>
            <a:r>
              <a:rPr lang="ko-KR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</a:rPr>
              <a:t>는 </a:t>
            </a:r>
            <a:r>
              <a:rPr lang="en-US" altLang="ko-KR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</a:rPr>
              <a:t>ChatGPT</a:t>
            </a:r>
            <a:r>
              <a:rPr lang="ko-KR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/>
              </a:rPr>
              <a:t>에게 질문이나 지시를 주는 문장이나 단어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.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이 창 안에서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나는 한국어나 영어로 프롬프트를 제공할 거야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만약 프롬프트가 한국어</a:t>
            </a:r>
            <a:endParaRPr kumimoji="0" lang="en-US" altLang="ko-KR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 로 제공된다면 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그걸 영어로 번역한 뒤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그 영어 프롬프트에 대해 답변을 해줘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  <a:r>
              <a:rPr lang="en-US" altLang="ko-KR" sz="1200" b="1" dirty="0" smtClean="0">
                <a:solidFill>
                  <a:prstClr val="black"/>
                </a:solidFill>
                <a:latin typeface="Calibri" panose="020F0502020204030204"/>
                <a:ea typeface="맑은 고딕" panose="020B0503020000020004" pitchFamily="50" charset="-127"/>
              </a:rPr>
              <a:t> 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내 프롬프트를 영어로 다시 써 주고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그에 대해 답변을 줘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.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  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192881" marR="0" lvl="0" indent="-192881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. 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대학</a:t>
            </a:r>
            <a:r>
              <a:rPr lang="ko-KR" altLang="en-US" sz="1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원  졸업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후 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취업에 성공하기 위한 전략을 단계 별로 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정리해 줘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200" b="1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영어</a:t>
            </a: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로 </a:t>
            </a:r>
            <a:r>
              <a:rPr kumimoji="0" lang="ko-KR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번역 해줘</a:t>
            </a: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88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/>
                <a:ea typeface="나눔고딕 ExtraBold"/>
                <a:cs typeface="+mn-cs"/>
              </a:rPr>
              <a:t>​</a:t>
            </a:r>
            <a:endParaRPr kumimoji="0" lang="en-US" altLang="ko-KR" sz="788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/>
              <a:ea typeface="나눔고딕 ExtraBold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7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/>
              <a:ea typeface="나눔고딕 ExtraBold"/>
              <a:cs typeface="+mn-cs"/>
            </a:endParaRPr>
          </a:p>
          <a:p>
            <a:pPr marL="0" marR="0" lvl="0" indent="0" algn="l" defTabSz="51435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/>
              <a:ea typeface="나눔고딕 ExtraBol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83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7">
            <a:extLst>
              <a:ext uri="{FF2B5EF4-FFF2-40B4-BE49-F238E27FC236}">
                <a16:creationId xmlns:a16="http://schemas.microsoft.com/office/drawing/2014/main" id="{03004132-26E8-4817-B8AA-553C46FD1464}"/>
              </a:ext>
            </a:extLst>
          </p:cNvPr>
          <p:cNvSpPr/>
          <p:nvPr/>
        </p:nvSpPr>
        <p:spPr>
          <a:xfrm>
            <a:off x="1" y="147266"/>
            <a:ext cx="6858000" cy="5016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022" y="185568"/>
            <a:ext cx="5552351" cy="606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Prompt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39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</a:t>
            </a:r>
            <a:endParaRPr kumimoji="0" lang="ko-KR" altLang="en-US" sz="153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7E9A7723-B000-41F8-B29F-6E40C8122745}"/>
              </a:ext>
            </a:extLst>
          </p:cNvPr>
          <p:cNvGrpSpPr/>
          <p:nvPr/>
        </p:nvGrpSpPr>
        <p:grpSpPr>
          <a:xfrm rot="16200000" flipH="1">
            <a:off x="6052902" y="42875"/>
            <a:ext cx="227905" cy="709216"/>
            <a:chOff x="1810431" y="2623158"/>
            <a:chExt cx="633388" cy="1812136"/>
          </a:xfrm>
        </p:grpSpPr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3B9EBD8B-6DDE-4FEF-8E66-53DE04C5A9CF}"/>
                </a:ext>
              </a:extLst>
            </p:cNvPr>
            <p:cNvSpPr/>
            <p:nvPr/>
          </p:nvSpPr>
          <p:spPr>
            <a:xfrm>
              <a:off x="1939023" y="2623158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" name="Straight Connector 20">
              <a:extLst>
                <a:ext uri="{FF2B5EF4-FFF2-40B4-BE49-F238E27FC236}">
                  <a16:creationId xmlns:a16="http://schemas.microsoft.com/office/drawing/2014/main" id="{C37C6B9D-CBE5-48B7-90AB-C92E6109C65E}"/>
                </a:ext>
              </a:extLst>
            </p:cNvPr>
            <p:cNvCxnSpPr/>
            <p:nvPr/>
          </p:nvCxnSpPr>
          <p:spPr>
            <a:xfrm>
              <a:off x="1998554" y="2742222"/>
              <a:ext cx="0" cy="581028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E9E03CC4-4D8C-4AE8-ADA0-8F694509CE35}"/>
                </a:ext>
              </a:extLst>
            </p:cNvPr>
            <p:cNvSpPr/>
            <p:nvPr/>
          </p:nvSpPr>
          <p:spPr>
            <a:xfrm>
              <a:off x="2324756" y="2942246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Straight Connector 22">
              <a:extLst>
                <a:ext uri="{FF2B5EF4-FFF2-40B4-BE49-F238E27FC236}">
                  <a16:creationId xmlns:a16="http://schemas.microsoft.com/office/drawing/2014/main" id="{3EA123EB-5A79-4A84-9FC6-905C9FC4F228}"/>
                </a:ext>
              </a:extLst>
            </p:cNvPr>
            <p:cNvCxnSpPr>
              <a:cxnSpLocks/>
            </p:cNvCxnSpPr>
            <p:nvPr/>
          </p:nvCxnSpPr>
          <p:spPr>
            <a:xfrm>
              <a:off x="2384281" y="3061306"/>
              <a:ext cx="0" cy="1373988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E9699250-0676-4AA2-B627-AF11FB57F30F}"/>
                </a:ext>
              </a:extLst>
            </p:cNvPr>
            <p:cNvSpPr/>
            <p:nvPr/>
          </p:nvSpPr>
          <p:spPr>
            <a:xfrm>
              <a:off x="2148572" y="3230371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" name="Straight Connector 24">
              <a:extLst>
                <a:ext uri="{FF2B5EF4-FFF2-40B4-BE49-F238E27FC236}">
                  <a16:creationId xmlns:a16="http://schemas.microsoft.com/office/drawing/2014/main" id="{FE36DB6C-E67E-47EC-B05E-7335C91ED3D0}"/>
                </a:ext>
              </a:extLst>
            </p:cNvPr>
            <p:cNvCxnSpPr/>
            <p:nvPr/>
          </p:nvCxnSpPr>
          <p:spPr>
            <a:xfrm>
              <a:off x="2208100" y="3349432"/>
              <a:ext cx="0" cy="581027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25">
              <a:extLst>
                <a:ext uri="{FF2B5EF4-FFF2-40B4-BE49-F238E27FC236}">
                  <a16:creationId xmlns:a16="http://schemas.microsoft.com/office/drawing/2014/main" id="{E3EF194F-89ED-4BFB-8AF6-63D130887B6E}"/>
                </a:ext>
              </a:extLst>
            </p:cNvPr>
            <p:cNvCxnSpPr/>
            <p:nvPr/>
          </p:nvCxnSpPr>
          <p:spPr>
            <a:xfrm rot="10800000" flipV="1">
              <a:off x="1810431" y="3504206"/>
              <a:ext cx="397668" cy="221456"/>
            </a:xfrm>
            <a:prstGeom prst="bentConnector3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78C08592-543C-D9E3-2D76-73014AC6CF3F}"/>
              </a:ext>
            </a:extLst>
          </p:cNvPr>
          <p:cNvSpPr/>
          <p:nvPr/>
        </p:nvSpPr>
        <p:spPr>
          <a:xfrm>
            <a:off x="766181" y="2248527"/>
            <a:ext cx="295274" cy="28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3334" marR="0" lvl="0" indent="-253334" algn="l" defTabSz="914400" rtl="0" eaLnBrk="1" fontAlgn="base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 </a:t>
            </a:r>
            <a:endParaRPr kumimoji="0" lang="ko-KR" altLang="en-US" sz="1283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67" y="785159"/>
            <a:ext cx="6436468" cy="417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9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7">
            <a:extLst>
              <a:ext uri="{FF2B5EF4-FFF2-40B4-BE49-F238E27FC236}">
                <a16:creationId xmlns:a16="http://schemas.microsoft.com/office/drawing/2014/main" id="{03004132-26E8-4817-B8AA-553C46FD1464}"/>
              </a:ext>
            </a:extLst>
          </p:cNvPr>
          <p:cNvSpPr/>
          <p:nvPr/>
        </p:nvSpPr>
        <p:spPr>
          <a:xfrm>
            <a:off x="1" y="147266"/>
            <a:ext cx="6858000" cy="5016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altLang="ko-KR" sz="1200" b="1" dirty="0">
              <a:solidFill>
                <a:prstClr val="black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022" y="185568"/>
            <a:ext cx="5552351" cy="606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b="1" dirty="0" err="1" smtClean="0">
                <a:solidFill>
                  <a:srgbClr val="FFFF00"/>
                </a:solidFill>
              </a:rPr>
              <a:t>ChatGPT</a:t>
            </a:r>
            <a:r>
              <a:rPr lang="ko-KR" altLang="en-US" b="1" dirty="0" smtClean="0">
                <a:solidFill>
                  <a:srgbClr val="FFFF00"/>
                </a:solidFill>
              </a:rPr>
              <a:t>에서 </a:t>
            </a:r>
            <a:r>
              <a:rPr lang="en-US" altLang="ko-KR" b="1" dirty="0" smtClean="0">
                <a:solidFill>
                  <a:srgbClr val="FFFF00"/>
                </a:solidFill>
              </a:rPr>
              <a:t> </a:t>
            </a:r>
            <a:r>
              <a:rPr lang="ko-KR" altLang="en-US" b="1" dirty="0" smtClean="0">
                <a:solidFill>
                  <a:srgbClr val="FFFF00"/>
                </a:solidFill>
              </a:rPr>
              <a:t>원하는 답변을 얻기 위한 질문 방법 </a:t>
            </a:r>
            <a:r>
              <a:rPr lang="ko-KR" altLang="en-US" b="1" dirty="0" smtClean="0">
                <a:solidFill>
                  <a:srgbClr val="FFFF00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</a:t>
            </a:r>
            <a:r>
              <a:rPr lang="ko-KR" altLang="en-US" b="1" dirty="0" smtClean="0">
                <a:solidFill>
                  <a:srgbClr val="FFFF00"/>
                </a:solidFill>
              </a:rPr>
              <a:t> </a:t>
            </a:r>
            <a:endParaRPr lang="en-US" altLang="ko-KR" b="1" dirty="0">
              <a:solidFill>
                <a:srgbClr val="FFFF00"/>
              </a:solidFill>
            </a:endParaRPr>
          </a:p>
          <a:p>
            <a:pPr marL="0" lvl="1">
              <a:defRPr/>
            </a:pPr>
            <a:r>
              <a:rPr lang="en-US" altLang="ko-KR" sz="1539" b="1" dirty="0" smtClean="0">
                <a:solidFill>
                  <a:schemeClr val="bg1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</a:t>
            </a:r>
            <a:endParaRPr lang="ko-KR" altLang="en-US" sz="1539" b="1" dirty="0">
              <a:solidFill>
                <a:schemeClr val="bg1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7E9A7723-B000-41F8-B29F-6E40C8122745}"/>
              </a:ext>
            </a:extLst>
          </p:cNvPr>
          <p:cNvGrpSpPr/>
          <p:nvPr/>
        </p:nvGrpSpPr>
        <p:grpSpPr>
          <a:xfrm rot="16200000" flipH="1">
            <a:off x="6052902" y="42875"/>
            <a:ext cx="227905" cy="709216"/>
            <a:chOff x="1810431" y="2623158"/>
            <a:chExt cx="633388" cy="1812136"/>
          </a:xfrm>
        </p:grpSpPr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3B9EBD8B-6DDE-4FEF-8E66-53DE04C5A9CF}"/>
                </a:ext>
              </a:extLst>
            </p:cNvPr>
            <p:cNvSpPr/>
            <p:nvPr/>
          </p:nvSpPr>
          <p:spPr>
            <a:xfrm>
              <a:off x="1939023" y="2623158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5"/>
            </a:p>
          </p:txBody>
        </p:sp>
        <p:cxnSp>
          <p:nvCxnSpPr>
            <p:cNvPr id="18" name="Straight Connector 20">
              <a:extLst>
                <a:ext uri="{FF2B5EF4-FFF2-40B4-BE49-F238E27FC236}">
                  <a16:creationId xmlns:a16="http://schemas.microsoft.com/office/drawing/2014/main" id="{C37C6B9D-CBE5-48B7-90AB-C92E6109C65E}"/>
                </a:ext>
              </a:extLst>
            </p:cNvPr>
            <p:cNvCxnSpPr/>
            <p:nvPr/>
          </p:nvCxnSpPr>
          <p:spPr>
            <a:xfrm>
              <a:off x="1998554" y="2742222"/>
              <a:ext cx="0" cy="581028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E9E03CC4-4D8C-4AE8-ADA0-8F694509CE35}"/>
                </a:ext>
              </a:extLst>
            </p:cNvPr>
            <p:cNvSpPr/>
            <p:nvPr/>
          </p:nvSpPr>
          <p:spPr>
            <a:xfrm>
              <a:off x="2324756" y="2942246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5"/>
            </a:p>
          </p:txBody>
        </p:sp>
        <p:cxnSp>
          <p:nvCxnSpPr>
            <p:cNvPr id="20" name="Straight Connector 22">
              <a:extLst>
                <a:ext uri="{FF2B5EF4-FFF2-40B4-BE49-F238E27FC236}">
                  <a16:creationId xmlns:a16="http://schemas.microsoft.com/office/drawing/2014/main" id="{3EA123EB-5A79-4A84-9FC6-905C9FC4F228}"/>
                </a:ext>
              </a:extLst>
            </p:cNvPr>
            <p:cNvCxnSpPr>
              <a:cxnSpLocks/>
            </p:cNvCxnSpPr>
            <p:nvPr/>
          </p:nvCxnSpPr>
          <p:spPr>
            <a:xfrm>
              <a:off x="2384281" y="3061306"/>
              <a:ext cx="0" cy="1373988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E9699250-0676-4AA2-B627-AF11FB57F30F}"/>
                </a:ext>
              </a:extLst>
            </p:cNvPr>
            <p:cNvSpPr/>
            <p:nvPr/>
          </p:nvSpPr>
          <p:spPr>
            <a:xfrm>
              <a:off x="2148572" y="3230371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5"/>
            </a:p>
          </p:txBody>
        </p:sp>
        <p:cxnSp>
          <p:nvCxnSpPr>
            <p:cNvPr id="22" name="Straight Connector 24">
              <a:extLst>
                <a:ext uri="{FF2B5EF4-FFF2-40B4-BE49-F238E27FC236}">
                  <a16:creationId xmlns:a16="http://schemas.microsoft.com/office/drawing/2014/main" id="{FE36DB6C-E67E-47EC-B05E-7335C91ED3D0}"/>
                </a:ext>
              </a:extLst>
            </p:cNvPr>
            <p:cNvCxnSpPr/>
            <p:nvPr/>
          </p:nvCxnSpPr>
          <p:spPr>
            <a:xfrm>
              <a:off x="2208100" y="3349432"/>
              <a:ext cx="0" cy="581027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25">
              <a:extLst>
                <a:ext uri="{FF2B5EF4-FFF2-40B4-BE49-F238E27FC236}">
                  <a16:creationId xmlns:a16="http://schemas.microsoft.com/office/drawing/2014/main" id="{E3EF194F-89ED-4BFB-8AF6-63D130887B6E}"/>
                </a:ext>
              </a:extLst>
            </p:cNvPr>
            <p:cNvCxnSpPr/>
            <p:nvPr/>
          </p:nvCxnSpPr>
          <p:spPr>
            <a:xfrm rot="10800000" flipV="1">
              <a:off x="1810431" y="3504206"/>
              <a:ext cx="397668" cy="221456"/>
            </a:xfrm>
            <a:prstGeom prst="bentConnector3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78C08592-543C-D9E3-2D76-73014AC6CF3F}"/>
              </a:ext>
            </a:extLst>
          </p:cNvPr>
          <p:cNvSpPr/>
          <p:nvPr/>
        </p:nvSpPr>
        <p:spPr>
          <a:xfrm>
            <a:off x="766181" y="2248527"/>
            <a:ext cx="295274" cy="28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3334" indent="-253334" fontAlgn="base">
              <a:lnSpc>
                <a:spcPct val="120000"/>
              </a:lnSpc>
            </a:pPr>
            <a:r>
              <a:rPr lang="en-US" altLang="ko-KR" sz="1026" b="1" dirty="0">
                <a:solidFill>
                  <a:srgbClr val="0000FF"/>
                </a:solidFill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 </a:t>
            </a:r>
            <a:endParaRPr lang="ko-KR" altLang="en-US" sz="1283" b="1" dirty="0">
              <a:solidFill>
                <a:srgbClr val="0000FF"/>
              </a:solidFill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5E1411-D786-473E-A6F2-65B656F26C74}"/>
              </a:ext>
            </a:extLst>
          </p:cNvPr>
          <p:cNvSpPr txBox="1"/>
          <p:nvPr/>
        </p:nvSpPr>
        <p:spPr>
          <a:xfrm>
            <a:off x="442518" y="654440"/>
            <a:ext cx="6310194" cy="4003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 fontAlgn="base">
              <a:defRPr/>
            </a:pPr>
            <a:r>
              <a:rPr lang="en-US" altLang="ko-KR" sz="788" dirty="0">
                <a:solidFill>
                  <a:prstClr val="black"/>
                </a:solidFill>
                <a:latin typeface="나눔고딕 ExtraBold"/>
                <a:ea typeface="나눔고딕 ExtraBold"/>
              </a:rPr>
              <a:t>. </a:t>
            </a:r>
          </a:p>
          <a:p>
            <a:pPr defTabSz="514350" fontAlgn="base">
              <a:defRPr/>
            </a:pPr>
            <a:endParaRPr lang="en-US" altLang="ko-KR" sz="788" dirty="0">
              <a:solidFill>
                <a:prstClr val="black"/>
              </a:solidFill>
              <a:latin typeface="나눔고딕 ExtraBold"/>
              <a:ea typeface="나눔고딕 ExtraBold"/>
            </a:endParaRPr>
          </a:p>
          <a:p>
            <a:r>
              <a:rPr lang="en-US" altLang="ko-KR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ko-KR" b="1" dirty="0">
              <a:solidFill>
                <a:srgbClr val="000099"/>
              </a:solidFill>
            </a:endParaRPr>
          </a:p>
          <a:p>
            <a:r>
              <a:rPr lang="en-US" altLang="ko-KR" b="1" dirty="0" smtClean="0">
                <a:solidFill>
                  <a:srgbClr val="000099"/>
                </a:solidFill>
              </a:rPr>
              <a:t> 1. </a:t>
            </a:r>
            <a:r>
              <a:rPr lang="ko-KR" altLang="en-US" b="1" dirty="0" smtClean="0">
                <a:solidFill>
                  <a:srgbClr val="000099"/>
                </a:solidFill>
              </a:rPr>
              <a:t>명확하고 구체적이고 충분한 질문을 하라</a:t>
            </a:r>
            <a:r>
              <a:rPr lang="en-US" altLang="ko-KR" b="1" dirty="0" smtClean="0">
                <a:solidFill>
                  <a:srgbClr val="000099"/>
                </a:solidFill>
              </a:rPr>
              <a:t>.</a:t>
            </a:r>
          </a:p>
          <a:p>
            <a:r>
              <a:rPr lang="en-US" altLang="ko-KR" b="1" dirty="0">
                <a:solidFill>
                  <a:srgbClr val="000099"/>
                </a:solidFill>
              </a:rPr>
              <a:t>  </a:t>
            </a:r>
            <a:r>
              <a:rPr lang="en-US" altLang="ko-KR" b="1" dirty="0" smtClean="0">
                <a:solidFill>
                  <a:srgbClr val="000099"/>
                </a:solidFill>
              </a:rPr>
              <a:t>   </a:t>
            </a:r>
            <a:r>
              <a:rPr lang="ko-KR" altLang="en-US" sz="1400" b="1" dirty="0" smtClean="0">
                <a:solidFill>
                  <a:srgbClr val="000099"/>
                </a:solidFill>
              </a:rPr>
              <a:t>예</a:t>
            </a:r>
            <a:r>
              <a:rPr lang="en-US" altLang="ko-KR" sz="1400" b="1" dirty="0" smtClean="0">
                <a:solidFill>
                  <a:srgbClr val="000099"/>
                </a:solidFill>
              </a:rPr>
              <a:t>) </a:t>
            </a:r>
            <a:r>
              <a:rPr lang="ko-KR" altLang="en-US" sz="1400" b="1" dirty="0" smtClean="0">
                <a:solidFill>
                  <a:srgbClr val="000099"/>
                </a:solidFill>
              </a:rPr>
              <a:t>아래 사항을 참고하여 보고서를 작성 해 쥐</a:t>
            </a:r>
            <a:r>
              <a:rPr lang="en-US" altLang="ko-KR" sz="1400" b="1" dirty="0" smtClean="0">
                <a:solidFill>
                  <a:srgbClr val="000099"/>
                </a:solidFill>
              </a:rPr>
              <a:t>.</a:t>
            </a:r>
          </a:p>
          <a:p>
            <a:r>
              <a:rPr lang="en-US" altLang="ko-KR" sz="1400" b="1" dirty="0" smtClean="0">
                <a:solidFill>
                  <a:srgbClr val="000099"/>
                </a:solidFill>
              </a:rPr>
              <a:t>            . </a:t>
            </a:r>
            <a:r>
              <a:rPr lang="ko-KR" altLang="en-US" sz="1400" b="1" dirty="0" smtClean="0">
                <a:solidFill>
                  <a:srgbClr val="000099"/>
                </a:solidFill>
              </a:rPr>
              <a:t>주제 </a:t>
            </a:r>
            <a:r>
              <a:rPr lang="en-US" altLang="ko-KR" sz="1400" b="1" dirty="0" smtClean="0">
                <a:solidFill>
                  <a:srgbClr val="000099"/>
                </a:solidFill>
              </a:rPr>
              <a:t>:  </a:t>
            </a:r>
            <a:r>
              <a:rPr lang="en-US" altLang="ko-KR" sz="1400" b="1" dirty="0" err="1" smtClean="0">
                <a:solidFill>
                  <a:srgbClr val="000099"/>
                </a:solidFill>
              </a:rPr>
              <a:t>ChatGPT</a:t>
            </a:r>
            <a:r>
              <a:rPr lang="ko-KR" altLang="en-US" sz="1400" b="1" dirty="0" smtClean="0">
                <a:solidFill>
                  <a:srgbClr val="000099"/>
                </a:solidFill>
              </a:rPr>
              <a:t>를 일상업무에 잘 활용하기 위한 방법</a:t>
            </a:r>
            <a:endParaRPr lang="en-US" altLang="ko-KR" sz="1400" b="1" dirty="0" smtClean="0">
              <a:solidFill>
                <a:srgbClr val="000099"/>
              </a:solidFill>
            </a:endParaRPr>
          </a:p>
          <a:p>
            <a:r>
              <a:rPr lang="en-US" altLang="ko-KR" sz="1400" b="1" dirty="0">
                <a:solidFill>
                  <a:srgbClr val="000099"/>
                </a:solidFill>
              </a:rPr>
              <a:t> </a:t>
            </a:r>
            <a:r>
              <a:rPr lang="en-US" altLang="ko-KR" sz="1400" b="1" dirty="0" smtClean="0">
                <a:solidFill>
                  <a:srgbClr val="000099"/>
                </a:solidFill>
              </a:rPr>
              <a:t>           .  </a:t>
            </a:r>
            <a:r>
              <a:rPr lang="ko-KR" altLang="en-US" sz="1400" b="1" dirty="0" smtClean="0">
                <a:solidFill>
                  <a:srgbClr val="000099"/>
                </a:solidFill>
              </a:rPr>
              <a:t>용도 </a:t>
            </a:r>
            <a:r>
              <a:rPr lang="en-US" altLang="ko-KR" sz="1400" b="1" dirty="0" smtClean="0">
                <a:solidFill>
                  <a:srgbClr val="000099"/>
                </a:solidFill>
              </a:rPr>
              <a:t>: </a:t>
            </a:r>
            <a:r>
              <a:rPr lang="ko-KR" altLang="en-US" sz="1400" b="1" dirty="0" smtClean="0">
                <a:solidFill>
                  <a:srgbClr val="000099"/>
                </a:solidFill>
              </a:rPr>
              <a:t>보고서 제출</a:t>
            </a:r>
            <a:endParaRPr lang="en-US" altLang="ko-KR" sz="1400" b="1" dirty="0" smtClean="0">
              <a:solidFill>
                <a:srgbClr val="000099"/>
              </a:solidFill>
            </a:endParaRPr>
          </a:p>
          <a:p>
            <a:r>
              <a:rPr lang="en-US" altLang="ko-KR" sz="1400" b="1" dirty="0">
                <a:solidFill>
                  <a:srgbClr val="000099"/>
                </a:solidFill>
              </a:rPr>
              <a:t> </a:t>
            </a:r>
            <a:r>
              <a:rPr lang="en-US" altLang="ko-KR" sz="1400" b="1" dirty="0" smtClean="0">
                <a:solidFill>
                  <a:srgbClr val="000099"/>
                </a:solidFill>
              </a:rPr>
              <a:t>           . </a:t>
            </a:r>
            <a:r>
              <a:rPr lang="ko-KR" altLang="en-US" sz="1400" b="1" dirty="0" smtClean="0">
                <a:solidFill>
                  <a:srgbClr val="000099"/>
                </a:solidFill>
              </a:rPr>
              <a:t>단어 수 </a:t>
            </a:r>
            <a:r>
              <a:rPr lang="en-US" altLang="ko-KR" sz="1400" b="1" dirty="0" smtClean="0">
                <a:solidFill>
                  <a:srgbClr val="000099"/>
                </a:solidFill>
              </a:rPr>
              <a:t>:  500 </a:t>
            </a:r>
            <a:r>
              <a:rPr lang="ko-KR" altLang="en-US" sz="1400" b="1" dirty="0" smtClean="0">
                <a:solidFill>
                  <a:srgbClr val="000099"/>
                </a:solidFill>
              </a:rPr>
              <a:t>단어 이내</a:t>
            </a:r>
            <a:endParaRPr lang="en-US" altLang="ko-KR" sz="1400" b="1" dirty="0" smtClean="0">
              <a:solidFill>
                <a:srgbClr val="000099"/>
              </a:solidFill>
            </a:endParaRPr>
          </a:p>
          <a:p>
            <a:r>
              <a:rPr lang="en-US" altLang="ko-KR" sz="1400" b="1" dirty="0">
                <a:solidFill>
                  <a:srgbClr val="000099"/>
                </a:solidFill>
              </a:rPr>
              <a:t> </a:t>
            </a:r>
            <a:r>
              <a:rPr lang="en-US" altLang="ko-KR" sz="1400" b="1" dirty="0" smtClean="0">
                <a:solidFill>
                  <a:srgbClr val="000099"/>
                </a:solidFill>
              </a:rPr>
              <a:t>           .  Format</a:t>
            </a:r>
            <a:r>
              <a:rPr lang="ko-KR" altLang="en-US" sz="1400" b="1" dirty="0" smtClean="0">
                <a:solidFill>
                  <a:srgbClr val="000099"/>
                </a:solidFill>
              </a:rPr>
              <a:t> </a:t>
            </a:r>
            <a:r>
              <a:rPr lang="en-US" altLang="ko-KR" sz="1400" b="1" dirty="0" smtClean="0">
                <a:solidFill>
                  <a:srgbClr val="000099"/>
                </a:solidFill>
              </a:rPr>
              <a:t>: </a:t>
            </a:r>
            <a:r>
              <a:rPr lang="ko-KR" altLang="en-US" sz="1400" b="1" dirty="0" smtClean="0">
                <a:solidFill>
                  <a:srgbClr val="000099"/>
                </a:solidFill>
              </a:rPr>
              <a:t>제목</a:t>
            </a:r>
            <a:r>
              <a:rPr lang="en-US" altLang="ko-KR" sz="1400" b="1" dirty="0" smtClean="0">
                <a:solidFill>
                  <a:srgbClr val="000099"/>
                </a:solidFill>
              </a:rPr>
              <a:t>, </a:t>
            </a:r>
            <a:r>
              <a:rPr lang="ko-KR" altLang="en-US" sz="1400" b="1" dirty="0" smtClean="0">
                <a:solidFill>
                  <a:srgbClr val="000099"/>
                </a:solidFill>
              </a:rPr>
              <a:t>서론</a:t>
            </a:r>
            <a:r>
              <a:rPr lang="en-US" altLang="ko-KR" sz="1400" b="1" dirty="0" smtClean="0">
                <a:solidFill>
                  <a:srgbClr val="000099"/>
                </a:solidFill>
              </a:rPr>
              <a:t>, </a:t>
            </a:r>
            <a:r>
              <a:rPr lang="ko-KR" altLang="en-US" sz="1400" b="1" dirty="0" smtClean="0">
                <a:solidFill>
                  <a:srgbClr val="000099"/>
                </a:solidFill>
              </a:rPr>
              <a:t>본론</a:t>
            </a:r>
            <a:r>
              <a:rPr lang="en-US" altLang="ko-KR" sz="1400" b="1" dirty="0" smtClean="0">
                <a:solidFill>
                  <a:srgbClr val="000099"/>
                </a:solidFill>
              </a:rPr>
              <a:t>, </a:t>
            </a:r>
            <a:r>
              <a:rPr lang="ko-KR" altLang="en-US" sz="1400" b="1" dirty="0" smtClean="0">
                <a:solidFill>
                  <a:srgbClr val="000099"/>
                </a:solidFill>
              </a:rPr>
              <a:t>결론</a:t>
            </a:r>
            <a:r>
              <a:rPr lang="en-US" altLang="ko-KR" sz="1400" b="1" dirty="0" smtClean="0">
                <a:solidFill>
                  <a:srgbClr val="000099"/>
                </a:solidFill>
              </a:rPr>
              <a:t> </a:t>
            </a:r>
          </a:p>
          <a:p>
            <a:endParaRPr lang="en-US" altLang="ko-KR" sz="1400" b="1" dirty="0" smtClean="0">
              <a:solidFill>
                <a:srgbClr val="000099"/>
              </a:solidFill>
            </a:endParaRPr>
          </a:p>
          <a:p>
            <a:r>
              <a:rPr lang="en-US" altLang="ko-KR" b="1" dirty="0">
                <a:solidFill>
                  <a:srgbClr val="000099"/>
                </a:solidFill>
              </a:rPr>
              <a:t> </a:t>
            </a:r>
            <a:r>
              <a:rPr lang="en-US" altLang="ko-KR" b="1" dirty="0" smtClean="0">
                <a:solidFill>
                  <a:srgbClr val="000099"/>
                </a:solidFill>
              </a:rPr>
              <a:t>           . </a:t>
            </a:r>
          </a:p>
          <a:p>
            <a:r>
              <a:rPr lang="en-US" altLang="ko-KR" b="1" dirty="0" smtClean="0">
                <a:solidFill>
                  <a:srgbClr val="000099"/>
                </a:solidFill>
              </a:rPr>
              <a:t> 2. </a:t>
            </a:r>
            <a:r>
              <a:rPr lang="ko-KR" altLang="en-US" b="1" dirty="0" smtClean="0">
                <a:solidFill>
                  <a:srgbClr val="000099"/>
                </a:solidFill>
              </a:rPr>
              <a:t>계속해서 이어지는 시나리오 형태로 질문하라</a:t>
            </a:r>
            <a:r>
              <a:rPr lang="en-US" altLang="ko-KR" b="1" dirty="0" smtClean="0">
                <a:solidFill>
                  <a:srgbClr val="000099"/>
                </a:solidFill>
              </a:rPr>
              <a:t>.</a:t>
            </a:r>
          </a:p>
          <a:p>
            <a:pPr lvl="0"/>
            <a:r>
              <a:rPr lang="en-US" altLang="ko-KR" sz="1200" b="1" dirty="0" smtClean="0">
                <a:solidFill>
                  <a:prstClr val="black"/>
                </a:solidFill>
              </a:rPr>
              <a:t>        .  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</a:rPr>
              <a:t>대학교 졸업 후 취업에 성공하기 위한 전략을 단계 별로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정리해 </a:t>
            </a:r>
            <a:r>
              <a:rPr lang="ko-KR" altLang="en-US" sz="1200" dirty="0">
                <a:solidFill>
                  <a:prstClr val="black"/>
                </a:solidFill>
                <a:latin typeface="맑은 고딕" panose="020B0503020000020004" pitchFamily="50" charset="-127"/>
              </a:rPr>
              <a:t>줘</a:t>
            </a:r>
            <a:r>
              <a:rPr lang="en-US" altLang="ko-KR" sz="1200" dirty="0">
                <a:solidFill>
                  <a:prstClr val="black"/>
                </a:solidFill>
                <a:latin typeface="맑은 고딕" panose="020B0503020000020004" pitchFamily="50" charset="-127"/>
              </a:rPr>
              <a:t>.</a:t>
            </a:r>
          </a:p>
          <a:p>
            <a:pPr lvl="0"/>
            <a:r>
              <a:rPr lang="en-US" altLang="ko-KR" sz="1200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 .  </a:t>
            </a:r>
            <a:r>
              <a:rPr lang="ko-KR" altLang="en-US" sz="12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그러면</a:t>
            </a:r>
            <a:r>
              <a:rPr lang="en-US" altLang="ko-KR" sz="1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이력서 작성이 중요한데 효율적인 이력서 작성 방안에 대해 예시를 </a:t>
            </a:r>
            <a:endParaRPr lang="en-US" altLang="ko-KR" sz="1200" b="1" dirty="0" smtClean="0">
              <a:solidFill>
                <a:prstClr val="black"/>
              </a:solidFill>
              <a:latin typeface="맑은 고딕" panose="020B0503020000020004" pitchFamily="50" charset="-127"/>
            </a:endParaRPr>
          </a:p>
          <a:p>
            <a:pPr lvl="0"/>
            <a:r>
              <a:rPr lang="en-US" altLang="ko-KR" sz="1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      </a:t>
            </a:r>
            <a:r>
              <a:rPr lang="ko-KR" altLang="en-US" sz="12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포함하여 알려 줘</a:t>
            </a:r>
            <a:r>
              <a:rPr lang="en-US" altLang="ko-KR" sz="1200" b="1" dirty="0" smtClean="0">
                <a:solidFill>
                  <a:prstClr val="black"/>
                </a:solidFill>
                <a:latin typeface="맑은 고딕" panose="020B0503020000020004" pitchFamily="50" charset="-127"/>
              </a:rPr>
              <a:t>.</a:t>
            </a:r>
            <a:endParaRPr lang="en-US" altLang="ko-KR" sz="1200" b="1" dirty="0">
              <a:solidFill>
                <a:prstClr val="black"/>
              </a:solidFill>
              <a:latin typeface="Söhne"/>
            </a:endParaRPr>
          </a:p>
          <a:p>
            <a:endParaRPr lang="en-US" altLang="ko-KR" b="1" dirty="0">
              <a:solidFill>
                <a:srgbClr val="000099"/>
              </a:solidFill>
            </a:endParaRPr>
          </a:p>
          <a:p>
            <a:r>
              <a:rPr lang="en-US" altLang="ko-KR" b="1" dirty="0" smtClean="0">
                <a:solidFill>
                  <a:srgbClr val="000099"/>
                </a:solidFill>
              </a:rPr>
              <a:t> </a:t>
            </a:r>
            <a:r>
              <a:rPr lang="ko-KR" altLang="en-US" sz="788" dirty="0" smtClean="0">
                <a:solidFill>
                  <a:prstClr val="black"/>
                </a:solidFill>
                <a:latin typeface="나눔고딕 ExtraBold"/>
                <a:ea typeface="나눔고딕 ExtraBold"/>
              </a:rPr>
              <a:t>​</a:t>
            </a:r>
            <a:endParaRPr lang="en-US" altLang="ko-KR" sz="788" dirty="0" smtClean="0">
              <a:solidFill>
                <a:prstClr val="black"/>
              </a:solidFill>
              <a:latin typeface="나눔고딕 ExtraBold"/>
              <a:ea typeface="나눔고딕 ExtraBold"/>
            </a:endParaRPr>
          </a:p>
          <a:p>
            <a:endParaRPr lang="ko-KR" altLang="en-US" sz="788" dirty="0">
              <a:solidFill>
                <a:prstClr val="black"/>
              </a:solidFill>
              <a:latin typeface="나눔고딕 ExtraBold"/>
              <a:ea typeface="나눔고딕 ExtraBold"/>
            </a:endParaRPr>
          </a:p>
          <a:p>
            <a:pPr defTabSz="514350" fontAlgn="base">
              <a:defRPr/>
            </a:pPr>
            <a:endParaRPr lang="en-US" altLang="ko-KR" sz="450" dirty="0">
              <a:solidFill>
                <a:prstClr val="black"/>
              </a:solidFill>
              <a:latin typeface="나눔고딕 ExtraBold"/>
              <a:ea typeface="나눔고딕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061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7">
            <a:extLst>
              <a:ext uri="{FF2B5EF4-FFF2-40B4-BE49-F238E27FC236}">
                <a16:creationId xmlns:a16="http://schemas.microsoft.com/office/drawing/2014/main" id="{03004132-26E8-4817-B8AA-553C46FD1464}"/>
              </a:ext>
            </a:extLst>
          </p:cNvPr>
          <p:cNvSpPr/>
          <p:nvPr/>
        </p:nvSpPr>
        <p:spPr>
          <a:xfrm>
            <a:off x="1" y="147266"/>
            <a:ext cx="6858000" cy="5016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022" y="185568"/>
            <a:ext cx="5552351" cy="606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ChatGPT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에서 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원하는 답변을 얻기 위한 질문 방법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39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</a:t>
            </a:r>
            <a:endParaRPr kumimoji="0" lang="ko-KR" altLang="en-US" sz="153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7E9A7723-B000-41F8-B29F-6E40C8122745}"/>
              </a:ext>
            </a:extLst>
          </p:cNvPr>
          <p:cNvGrpSpPr/>
          <p:nvPr/>
        </p:nvGrpSpPr>
        <p:grpSpPr>
          <a:xfrm rot="16200000" flipH="1">
            <a:off x="6052902" y="42875"/>
            <a:ext cx="227905" cy="709216"/>
            <a:chOff x="1810431" y="2623158"/>
            <a:chExt cx="633388" cy="1812136"/>
          </a:xfrm>
        </p:grpSpPr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3B9EBD8B-6DDE-4FEF-8E66-53DE04C5A9CF}"/>
                </a:ext>
              </a:extLst>
            </p:cNvPr>
            <p:cNvSpPr/>
            <p:nvPr/>
          </p:nvSpPr>
          <p:spPr>
            <a:xfrm>
              <a:off x="1939023" y="2623158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" name="Straight Connector 20">
              <a:extLst>
                <a:ext uri="{FF2B5EF4-FFF2-40B4-BE49-F238E27FC236}">
                  <a16:creationId xmlns:a16="http://schemas.microsoft.com/office/drawing/2014/main" id="{C37C6B9D-CBE5-48B7-90AB-C92E6109C65E}"/>
                </a:ext>
              </a:extLst>
            </p:cNvPr>
            <p:cNvCxnSpPr/>
            <p:nvPr/>
          </p:nvCxnSpPr>
          <p:spPr>
            <a:xfrm>
              <a:off x="1998554" y="2742222"/>
              <a:ext cx="0" cy="581028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E9E03CC4-4D8C-4AE8-ADA0-8F694509CE35}"/>
                </a:ext>
              </a:extLst>
            </p:cNvPr>
            <p:cNvSpPr/>
            <p:nvPr/>
          </p:nvSpPr>
          <p:spPr>
            <a:xfrm>
              <a:off x="2324756" y="2942246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Straight Connector 22">
              <a:extLst>
                <a:ext uri="{FF2B5EF4-FFF2-40B4-BE49-F238E27FC236}">
                  <a16:creationId xmlns:a16="http://schemas.microsoft.com/office/drawing/2014/main" id="{3EA123EB-5A79-4A84-9FC6-905C9FC4F228}"/>
                </a:ext>
              </a:extLst>
            </p:cNvPr>
            <p:cNvCxnSpPr>
              <a:cxnSpLocks/>
            </p:cNvCxnSpPr>
            <p:nvPr/>
          </p:nvCxnSpPr>
          <p:spPr>
            <a:xfrm>
              <a:off x="2384281" y="3061306"/>
              <a:ext cx="0" cy="1373988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E9699250-0676-4AA2-B627-AF11FB57F30F}"/>
                </a:ext>
              </a:extLst>
            </p:cNvPr>
            <p:cNvSpPr/>
            <p:nvPr/>
          </p:nvSpPr>
          <p:spPr>
            <a:xfrm>
              <a:off x="2148572" y="3230371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" name="Straight Connector 24">
              <a:extLst>
                <a:ext uri="{FF2B5EF4-FFF2-40B4-BE49-F238E27FC236}">
                  <a16:creationId xmlns:a16="http://schemas.microsoft.com/office/drawing/2014/main" id="{FE36DB6C-E67E-47EC-B05E-7335C91ED3D0}"/>
                </a:ext>
              </a:extLst>
            </p:cNvPr>
            <p:cNvCxnSpPr/>
            <p:nvPr/>
          </p:nvCxnSpPr>
          <p:spPr>
            <a:xfrm>
              <a:off x="2208100" y="3349432"/>
              <a:ext cx="0" cy="581027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25">
              <a:extLst>
                <a:ext uri="{FF2B5EF4-FFF2-40B4-BE49-F238E27FC236}">
                  <a16:creationId xmlns:a16="http://schemas.microsoft.com/office/drawing/2014/main" id="{E3EF194F-89ED-4BFB-8AF6-63D130887B6E}"/>
                </a:ext>
              </a:extLst>
            </p:cNvPr>
            <p:cNvCxnSpPr/>
            <p:nvPr/>
          </p:nvCxnSpPr>
          <p:spPr>
            <a:xfrm rot="10800000" flipV="1">
              <a:off x="1810431" y="3504206"/>
              <a:ext cx="397668" cy="221456"/>
            </a:xfrm>
            <a:prstGeom prst="bentConnector3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78C08592-543C-D9E3-2D76-73014AC6CF3F}"/>
              </a:ext>
            </a:extLst>
          </p:cNvPr>
          <p:cNvSpPr/>
          <p:nvPr/>
        </p:nvSpPr>
        <p:spPr>
          <a:xfrm>
            <a:off x="766181" y="2248527"/>
            <a:ext cx="295274" cy="28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3334" marR="0" lvl="0" indent="-253334" algn="l" defTabSz="914400" rtl="0" eaLnBrk="1" fontAlgn="base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 </a:t>
            </a:r>
            <a:endParaRPr kumimoji="0" lang="ko-KR" altLang="en-US" sz="1283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5E1411-D786-473E-A6F2-65B656F26C74}"/>
              </a:ext>
            </a:extLst>
          </p:cNvPr>
          <p:cNvSpPr txBox="1"/>
          <p:nvPr/>
        </p:nvSpPr>
        <p:spPr>
          <a:xfrm>
            <a:off x="403606" y="991642"/>
            <a:ext cx="6310194" cy="2712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1435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고딕 ExtraBold"/>
                <a:ea typeface="나눔고딕 ExtraBold"/>
                <a:cs typeface="+mn-cs"/>
              </a:rPr>
              <a:t>. </a:t>
            </a:r>
          </a:p>
          <a:p>
            <a:pPr marL="0" marR="0" lvl="0" indent="0" algn="l" defTabSz="51435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/>
              <a:ea typeface="나눔고딕 ExtraBold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3.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ChatGPT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에게 거꾸로 질문을 해보라고 시켜라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     .  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3541"/>
                </a:solidFill>
                <a:effectLst/>
                <a:uLnTx/>
                <a:uFillTx/>
                <a:latin typeface="Söhne"/>
                <a:ea typeface="맑은 고딕" panose="020B0503020000020004" pitchFamily="50" charset="-127"/>
                <a:cs typeface="+mn-cs"/>
              </a:rPr>
              <a:t>네가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43541"/>
                </a:solidFill>
                <a:effectLst/>
                <a:uLnTx/>
                <a:uFillTx/>
                <a:latin typeface="Söhne"/>
                <a:ea typeface="맑은 고딕" panose="020B0503020000020004" pitchFamily="50" charset="-127"/>
                <a:cs typeface="+mn-cs"/>
              </a:rPr>
              <a:t>면접관 이라고 가정하고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srgbClr val="343541"/>
                </a:solidFill>
                <a:effectLst/>
                <a:uLnTx/>
                <a:uFillTx/>
                <a:latin typeface="Söhne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43541"/>
                </a:solidFill>
                <a:effectLst/>
                <a:uLnTx/>
                <a:uFillTx/>
                <a:latin typeface="Söhne"/>
                <a:ea typeface="맑은 고딕" panose="020B0503020000020004" pitchFamily="50" charset="-127"/>
                <a:cs typeface="+mn-cs"/>
              </a:rPr>
              <a:t>내게  최종 임원면접 질문을 해 주렴</a:t>
            </a:r>
            <a:endParaRPr kumimoji="0" lang="en-US" altLang="ko-KR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    </a:t>
            </a: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4.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가급적 영어로 질문을 하라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 . (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영어 문장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/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답장을 </a:t>
            </a:r>
            <a:r>
              <a:rPr lang="ko-KR" altLang="en-US" sz="12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읽은 후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한글로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번역 해줘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51435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고딕 ExtraBold"/>
              <a:ea typeface="나눔고딕 ExtraBold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6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7">
            <a:extLst>
              <a:ext uri="{FF2B5EF4-FFF2-40B4-BE49-F238E27FC236}">
                <a16:creationId xmlns:a16="http://schemas.microsoft.com/office/drawing/2014/main" id="{03004132-26E8-4817-B8AA-553C46FD1464}"/>
              </a:ext>
            </a:extLst>
          </p:cNvPr>
          <p:cNvSpPr/>
          <p:nvPr/>
        </p:nvSpPr>
        <p:spPr>
          <a:xfrm>
            <a:off x="1" y="147266"/>
            <a:ext cx="6858000" cy="5016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0022" y="185568"/>
            <a:ext cx="5552351" cy="606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ChatGPT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효과적인 활용방법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39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</a:t>
            </a:r>
            <a:endParaRPr kumimoji="0" lang="ko-KR" altLang="en-US" sz="153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grpSp>
        <p:nvGrpSpPr>
          <p:cNvPr id="16" name="Group 18">
            <a:extLst>
              <a:ext uri="{FF2B5EF4-FFF2-40B4-BE49-F238E27FC236}">
                <a16:creationId xmlns:a16="http://schemas.microsoft.com/office/drawing/2014/main" id="{7E9A7723-B000-41F8-B29F-6E40C8122745}"/>
              </a:ext>
            </a:extLst>
          </p:cNvPr>
          <p:cNvGrpSpPr/>
          <p:nvPr/>
        </p:nvGrpSpPr>
        <p:grpSpPr>
          <a:xfrm rot="16200000" flipH="1">
            <a:off x="6052902" y="42875"/>
            <a:ext cx="227905" cy="709216"/>
            <a:chOff x="1810431" y="2623158"/>
            <a:chExt cx="633388" cy="1812136"/>
          </a:xfrm>
        </p:grpSpPr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3B9EBD8B-6DDE-4FEF-8E66-53DE04C5A9CF}"/>
                </a:ext>
              </a:extLst>
            </p:cNvPr>
            <p:cNvSpPr/>
            <p:nvPr/>
          </p:nvSpPr>
          <p:spPr>
            <a:xfrm>
              <a:off x="1939023" y="2623158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" name="Straight Connector 20">
              <a:extLst>
                <a:ext uri="{FF2B5EF4-FFF2-40B4-BE49-F238E27FC236}">
                  <a16:creationId xmlns:a16="http://schemas.microsoft.com/office/drawing/2014/main" id="{C37C6B9D-CBE5-48B7-90AB-C92E6109C65E}"/>
                </a:ext>
              </a:extLst>
            </p:cNvPr>
            <p:cNvCxnSpPr/>
            <p:nvPr/>
          </p:nvCxnSpPr>
          <p:spPr>
            <a:xfrm>
              <a:off x="1998554" y="2742222"/>
              <a:ext cx="0" cy="581028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E9E03CC4-4D8C-4AE8-ADA0-8F694509CE35}"/>
                </a:ext>
              </a:extLst>
            </p:cNvPr>
            <p:cNvSpPr/>
            <p:nvPr/>
          </p:nvSpPr>
          <p:spPr>
            <a:xfrm>
              <a:off x="2324756" y="2942246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Straight Connector 22">
              <a:extLst>
                <a:ext uri="{FF2B5EF4-FFF2-40B4-BE49-F238E27FC236}">
                  <a16:creationId xmlns:a16="http://schemas.microsoft.com/office/drawing/2014/main" id="{3EA123EB-5A79-4A84-9FC6-905C9FC4F228}"/>
                </a:ext>
              </a:extLst>
            </p:cNvPr>
            <p:cNvCxnSpPr>
              <a:cxnSpLocks/>
            </p:cNvCxnSpPr>
            <p:nvPr/>
          </p:nvCxnSpPr>
          <p:spPr>
            <a:xfrm>
              <a:off x="2384281" y="3061306"/>
              <a:ext cx="0" cy="1373988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E9699250-0676-4AA2-B627-AF11FB57F30F}"/>
                </a:ext>
              </a:extLst>
            </p:cNvPr>
            <p:cNvSpPr/>
            <p:nvPr/>
          </p:nvSpPr>
          <p:spPr>
            <a:xfrm>
              <a:off x="2148572" y="3230371"/>
              <a:ext cx="119063" cy="119063"/>
            </a:xfrm>
            <a:prstGeom prst="ellipse">
              <a:avLst/>
            </a:prstGeom>
            <a:noFill/>
            <a:ln w="25400">
              <a:solidFill>
                <a:srgbClr val="FFA70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5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2" name="Straight Connector 24">
              <a:extLst>
                <a:ext uri="{FF2B5EF4-FFF2-40B4-BE49-F238E27FC236}">
                  <a16:creationId xmlns:a16="http://schemas.microsoft.com/office/drawing/2014/main" id="{FE36DB6C-E67E-47EC-B05E-7335C91ED3D0}"/>
                </a:ext>
              </a:extLst>
            </p:cNvPr>
            <p:cNvCxnSpPr/>
            <p:nvPr/>
          </p:nvCxnSpPr>
          <p:spPr>
            <a:xfrm>
              <a:off x="2208100" y="3349432"/>
              <a:ext cx="0" cy="581027"/>
            </a:xfrm>
            <a:prstGeom prst="line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or: Elbow 25">
              <a:extLst>
                <a:ext uri="{FF2B5EF4-FFF2-40B4-BE49-F238E27FC236}">
                  <a16:creationId xmlns:a16="http://schemas.microsoft.com/office/drawing/2014/main" id="{E3EF194F-89ED-4BFB-8AF6-63D130887B6E}"/>
                </a:ext>
              </a:extLst>
            </p:cNvPr>
            <p:cNvCxnSpPr/>
            <p:nvPr/>
          </p:nvCxnSpPr>
          <p:spPr>
            <a:xfrm rot="10800000" flipV="1">
              <a:off x="1810431" y="3504206"/>
              <a:ext cx="397668" cy="221456"/>
            </a:xfrm>
            <a:prstGeom prst="bentConnector3">
              <a:avLst/>
            </a:prstGeom>
            <a:ln w="25400">
              <a:gradFill>
                <a:gsLst>
                  <a:gs pos="0">
                    <a:srgbClr val="FFA702"/>
                  </a:gs>
                  <a:gs pos="100000">
                    <a:srgbClr val="FFA702">
                      <a:alpha val="0"/>
                    </a:srgb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78C08592-543C-D9E3-2D76-73014AC6CF3F}"/>
              </a:ext>
            </a:extLst>
          </p:cNvPr>
          <p:cNvSpPr/>
          <p:nvPr/>
        </p:nvSpPr>
        <p:spPr>
          <a:xfrm>
            <a:off x="766181" y="2248527"/>
            <a:ext cx="295274" cy="281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3334" marR="0" lvl="0" indent="-253334" algn="l" defTabSz="914400" rtl="0" eaLnBrk="1" fontAlgn="base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026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rPr>
              <a:t>   </a:t>
            </a:r>
            <a:endParaRPr kumimoji="0" lang="ko-KR" altLang="en-US" sz="1283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25295" y="1335477"/>
            <a:ext cx="489625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ko-KR" altLang="en-US" sz="1100" dirty="0">
                <a:solidFill>
                  <a:srgbClr val="374151"/>
                </a:solidFill>
                <a:latin typeface="Söhne"/>
              </a:rPr>
              <a:t>정확한 질문 설정</a:t>
            </a:r>
            <a:r>
              <a:rPr lang="en-US" altLang="ko-KR" sz="1100" dirty="0">
                <a:solidFill>
                  <a:srgbClr val="374151"/>
                </a:solidFill>
                <a:latin typeface="Söhne"/>
              </a:rPr>
              <a:t>: </a:t>
            </a:r>
            <a:r>
              <a:rPr lang="en-US" altLang="ko-KR" sz="1100" dirty="0" err="1" smtClean="0">
                <a:solidFill>
                  <a:srgbClr val="374151"/>
                </a:solidFill>
                <a:latin typeface="Söhne"/>
              </a:rPr>
              <a:t>ChatGPT</a:t>
            </a:r>
            <a:r>
              <a:rPr lang="ko-KR" altLang="en-US" sz="1100" dirty="0">
                <a:solidFill>
                  <a:srgbClr val="374151"/>
                </a:solidFill>
                <a:latin typeface="Söhne"/>
              </a:rPr>
              <a:t>는 사용자의 입력에 따라 다르게 반응한다</a:t>
            </a:r>
            <a:r>
              <a:rPr lang="en-US" altLang="ko-KR" sz="1100" dirty="0">
                <a:solidFill>
                  <a:srgbClr val="374151"/>
                </a:solidFill>
                <a:latin typeface="Söhne"/>
              </a:rPr>
              <a:t>. </a:t>
            </a:r>
            <a:r>
              <a:rPr lang="ko-KR" altLang="en-US" sz="1100" dirty="0">
                <a:solidFill>
                  <a:srgbClr val="374151"/>
                </a:solidFill>
                <a:latin typeface="Söhne"/>
              </a:rPr>
              <a:t>따라서 원하는 결과를 얻기 위해서는 명확하고 구체적인 질문을 하는 것이 중요하다</a:t>
            </a:r>
            <a:r>
              <a:rPr lang="en-US" altLang="ko-KR" sz="1100" dirty="0">
                <a:solidFill>
                  <a:srgbClr val="374151"/>
                </a:solidFill>
                <a:latin typeface="Söhne"/>
              </a:rPr>
              <a:t>. </a:t>
            </a:r>
            <a:r>
              <a:rPr lang="ko-KR" altLang="en-US" sz="1100" dirty="0">
                <a:solidFill>
                  <a:srgbClr val="374151"/>
                </a:solidFill>
                <a:latin typeface="Söhne"/>
              </a:rPr>
              <a:t>예를 들어</a:t>
            </a:r>
            <a:r>
              <a:rPr lang="en-US" altLang="ko-KR" sz="1100" dirty="0">
                <a:solidFill>
                  <a:srgbClr val="374151"/>
                </a:solidFill>
                <a:latin typeface="Söhne"/>
              </a:rPr>
              <a:t>, </a:t>
            </a:r>
            <a:r>
              <a:rPr lang="en-US" altLang="ko-KR" sz="1100" dirty="0" smtClean="0">
                <a:solidFill>
                  <a:srgbClr val="374151"/>
                </a:solidFill>
                <a:latin typeface="Söhne"/>
              </a:rPr>
              <a:t>＂</a:t>
            </a:r>
            <a:r>
              <a:rPr lang="ko-KR" altLang="en-US" sz="1100" dirty="0" smtClean="0">
                <a:solidFill>
                  <a:srgbClr val="374151"/>
                </a:solidFill>
                <a:latin typeface="Söhne"/>
              </a:rPr>
              <a:t>신경망은  </a:t>
            </a:r>
            <a:r>
              <a:rPr lang="ko-KR" altLang="en-US" sz="1100" dirty="0">
                <a:solidFill>
                  <a:srgbClr val="374151"/>
                </a:solidFill>
                <a:latin typeface="Söhne"/>
              </a:rPr>
              <a:t>무엇인가요</a:t>
            </a:r>
            <a:r>
              <a:rPr lang="en-US" altLang="ko-KR" sz="1100" dirty="0">
                <a:solidFill>
                  <a:srgbClr val="374151"/>
                </a:solidFill>
                <a:latin typeface="Söhne"/>
              </a:rPr>
              <a:t>?"</a:t>
            </a:r>
            <a:r>
              <a:rPr lang="ko-KR" altLang="en-US" sz="1100" dirty="0">
                <a:solidFill>
                  <a:srgbClr val="374151"/>
                </a:solidFill>
                <a:latin typeface="Söhne"/>
              </a:rPr>
              <a:t>보다는 </a:t>
            </a:r>
            <a:r>
              <a:rPr lang="en-US" altLang="ko-KR" sz="1100" dirty="0" smtClean="0">
                <a:solidFill>
                  <a:srgbClr val="374151"/>
                </a:solidFill>
                <a:latin typeface="Söhne"/>
              </a:rPr>
              <a:t>"</a:t>
            </a:r>
            <a:r>
              <a:rPr lang="ko-KR" altLang="en-US" sz="1100" dirty="0" smtClean="0">
                <a:solidFill>
                  <a:srgbClr val="374151"/>
                </a:solidFill>
                <a:latin typeface="Söhne"/>
              </a:rPr>
              <a:t>인공지능에서  신경망과 인체의 신경망과 을 비교해서 표로 알려 주세요</a:t>
            </a:r>
            <a:r>
              <a:rPr lang="en-US" altLang="ko-KR" sz="1100" dirty="0" smtClean="0">
                <a:solidFill>
                  <a:srgbClr val="374151"/>
                </a:solidFill>
                <a:latin typeface="Söhne"/>
              </a:rPr>
              <a:t>"</a:t>
            </a:r>
            <a:r>
              <a:rPr lang="ko-KR" altLang="en-US" sz="1100" dirty="0">
                <a:solidFill>
                  <a:srgbClr val="374151"/>
                </a:solidFill>
                <a:latin typeface="Söhne"/>
              </a:rPr>
              <a:t>와 같이 구체적인 질문이 더 효과적일 것이다</a:t>
            </a:r>
            <a:r>
              <a:rPr lang="en-US" altLang="ko-KR" sz="1100" dirty="0" smtClean="0">
                <a:solidFill>
                  <a:srgbClr val="374151"/>
                </a:solidFill>
                <a:latin typeface="Söhne"/>
              </a:rPr>
              <a:t>.</a:t>
            </a:r>
          </a:p>
          <a:p>
            <a:pPr>
              <a:buFont typeface="+mj-lt"/>
              <a:buAutoNum type="arabicPeriod"/>
            </a:pPr>
            <a:endParaRPr lang="en-US" altLang="ko-KR" sz="1100" dirty="0">
              <a:solidFill>
                <a:srgbClr val="374151"/>
              </a:solidFill>
              <a:latin typeface="Söhne"/>
            </a:endParaRPr>
          </a:p>
          <a:p>
            <a:pPr>
              <a:buFont typeface="+mj-lt"/>
              <a:buAutoNum type="arabicPeriod"/>
            </a:pPr>
            <a:r>
              <a:rPr lang="ko-KR" altLang="en-US" sz="1100" dirty="0">
                <a:solidFill>
                  <a:srgbClr val="374151"/>
                </a:solidFill>
                <a:latin typeface="Söhne"/>
              </a:rPr>
              <a:t>데이터 유효성 확인</a:t>
            </a:r>
            <a:r>
              <a:rPr lang="en-US" altLang="ko-KR" sz="1100" dirty="0">
                <a:solidFill>
                  <a:srgbClr val="374151"/>
                </a:solidFill>
                <a:latin typeface="Söhne"/>
              </a:rPr>
              <a:t>: </a:t>
            </a:r>
            <a:r>
              <a:rPr lang="en-US" altLang="ko-KR" sz="1100" dirty="0" err="1">
                <a:solidFill>
                  <a:srgbClr val="374151"/>
                </a:solidFill>
                <a:latin typeface="Söhne"/>
              </a:rPr>
              <a:t>ChatGPT</a:t>
            </a:r>
            <a:r>
              <a:rPr lang="ko-KR" altLang="en-US" sz="1100" dirty="0">
                <a:solidFill>
                  <a:srgbClr val="374151"/>
                </a:solidFill>
                <a:latin typeface="Söhne"/>
              </a:rPr>
              <a:t>는 훈련 데이터가 </a:t>
            </a:r>
            <a:r>
              <a:rPr lang="en-US" altLang="ko-KR" sz="1100" dirty="0">
                <a:solidFill>
                  <a:srgbClr val="374151"/>
                </a:solidFill>
                <a:latin typeface="Söhne"/>
              </a:rPr>
              <a:t>2021</a:t>
            </a:r>
            <a:r>
              <a:rPr lang="ko-KR" altLang="en-US" sz="1100" dirty="0">
                <a:solidFill>
                  <a:srgbClr val="374151"/>
                </a:solidFill>
                <a:latin typeface="Söhne"/>
              </a:rPr>
              <a:t>년까지로 한정되어 있다</a:t>
            </a:r>
            <a:r>
              <a:rPr lang="en-US" altLang="ko-KR" sz="1100" dirty="0">
                <a:solidFill>
                  <a:srgbClr val="374151"/>
                </a:solidFill>
                <a:latin typeface="Söhne"/>
              </a:rPr>
              <a:t>. </a:t>
            </a:r>
            <a:r>
              <a:rPr lang="ko-KR" altLang="en-US" sz="1100" dirty="0">
                <a:solidFill>
                  <a:srgbClr val="374151"/>
                </a:solidFill>
                <a:latin typeface="Söhne"/>
              </a:rPr>
              <a:t>따라서 그 이후의 정보에 대해선 정확한 답변을 제공하지 못할 수 있다</a:t>
            </a:r>
            <a:r>
              <a:rPr lang="en-US" altLang="ko-KR" sz="1100" dirty="0">
                <a:solidFill>
                  <a:srgbClr val="374151"/>
                </a:solidFill>
                <a:latin typeface="Söhne"/>
              </a:rPr>
              <a:t>. </a:t>
            </a:r>
            <a:r>
              <a:rPr lang="ko-KR" altLang="en-US" sz="1100" dirty="0">
                <a:solidFill>
                  <a:srgbClr val="374151"/>
                </a:solidFill>
                <a:latin typeface="Söhne"/>
              </a:rPr>
              <a:t>이런 경우</a:t>
            </a:r>
            <a:r>
              <a:rPr lang="en-US" altLang="ko-KR" sz="1100" dirty="0">
                <a:solidFill>
                  <a:srgbClr val="374151"/>
                </a:solidFill>
                <a:latin typeface="Söhne"/>
              </a:rPr>
              <a:t>, </a:t>
            </a:r>
            <a:r>
              <a:rPr lang="ko-KR" altLang="en-US" sz="1100" dirty="0">
                <a:solidFill>
                  <a:srgbClr val="374151"/>
                </a:solidFill>
                <a:latin typeface="Söhne"/>
              </a:rPr>
              <a:t>추가적인 검색을 통해 최신 정보를 확인하는 것이 필요하다</a:t>
            </a:r>
            <a:r>
              <a:rPr lang="en-US" altLang="ko-KR" sz="1100" dirty="0" smtClean="0">
                <a:solidFill>
                  <a:srgbClr val="374151"/>
                </a:solidFill>
                <a:latin typeface="Söhne"/>
              </a:rPr>
              <a:t>.</a:t>
            </a:r>
          </a:p>
          <a:p>
            <a:pPr>
              <a:buFont typeface="+mj-lt"/>
              <a:buAutoNum type="arabicPeriod"/>
            </a:pPr>
            <a:endParaRPr lang="en-US" altLang="ko-KR" sz="1100" dirty="0">
              <a:solidFill>
                <a:srgbClr val="374151"/>
              </a:solidFill>
              <a:latin typeface="Söhne"/>
            </a:endParaRPr>
          </a:p>
          <a:p>
            <a:pPr>
              <a:buFont typeface="+mj-lt"/>
              <a:buAutoNum type="arabicPeriod"/>
            </a:pPr>
            <a:r>
              <a:rPr lang="ko-KR" altLang="en-US" sz="1100" dirty="0">
                <a:solidFill>
                  <a:srgbClr val="374151"/>
                </a:solidFill>
                <a:latin typeface="Söhne"/>
              </a:rPr>
              <a:t>다양한 어플리케이션 활용</a:t>
            </a:r>
            <a:r>
              <a:rPr lang="en-US" altLang="ko-KR" sz="1100" dirty="0">
                <a:solidFill>
                  <a:srgbClr val="374151"/>
                </a:solidFill>
                <a:latin typeface="Söhne"/>
              </a:rPr>
              <a:t>: </a:t>
            </a:r>
            <a:r>
              <a:rPr lang="en-US" altLang="ko-KR" sz="1100" dirty="0" err="1">
                <a:solidFill>
                  <a:srgbClr val="374151"/>
                </a:solidFill>
                <a:latin typeface="Söhne"/>
              </a:rPr>
              <a:t>ChatGPT</a:t>
            </a:r>
            <a:r>
              <a:rPr lang="ko-KR" altLang="en-US" sz="1100" dirty="0">
                <a:solidFill>
                  <a:srgbClr val="374151"/>
                </a:solidFill>
                <a:latin typeface="Söhne"/>
              </a:rPr>
              <a:t>는 자연어 처리 능력을 통해 다양한 분야에서 활용될 수 있다</a:t>
            </a:r>
            <a:r>
              <a:rPr lang="en-US" altLang="ko-KR" sz="1100" dirty="0">
                <a:solidFill>
                  <a:srgbClr val="374151"/>
                </a:solidFill>
                <a:latin typeface="Söhne"/>
              </a:rPr>
              <a:t>. </a:t>
            </a:r>
            <a:r>
              <a:rPr lang="ko-KR" altLang="en-US" sz="1100" dirty="0">
                <a:solidFill>
                  <a:srgbClr val="374151"/>
                </a:solidFill>
                <a:latin typeface="Söhne"/>
              </a:rPr>
              <a:t>예를 들어</a:t>
            </a:r>
            <a:r>
              <a:rPr lang="en-US" altLang="ko-KR" sz="1100" dirty="0">
                <a:solidFill>
                  <a:srgbClr val="374151"/>
                </a:solidFill>
                <a:latin typeface="Söhne"/>
              </a:rPr>
              <a:t>, </a:t>
            </a:r>
            <a:r>
              <a:rPr lang="ko-KR" altLang="en-US" sz="1100" dirty="0">
                <a:solidFill>
                  <a:srgbClr val="374151"/>
                </a:solidFill>
                <a:latin typeface="Söhne"/>
              </a:rPr>
              <a:t>작문 지원</a:t>
            </a:r>
            <a:r>
              <a:rPr lang="en-US" altLang="ko-KR" sz="1100" dirty="0">
                <a:solidFill>
                  <a:srgbClr val="374151"/>
                </a:solidFill>
                <a:latin typeface="Söhne"/>
              </a:rPr>
              <a:t>, </a:t>
            </a:r>
            <a:r>
              <a:rPr lang="ko-KR" altLang="en-US" sz="1100" dirty="0">
                <a:solidFill>
                  <a:srgbClr val="374151"/>
                </a:solidFill>
                <a:latin typeface="Söhne"/>
              </a:rPr>
              <a:t>프로그래밍 도움</a:t>
            </a:r>
            <a:r>
              <a:rPr lang="en-US" altLang="ko-KR" sz="1100" dirty="0">
                <a:solidFill>
                  <a:srgbClr val="374151"/>
                </a:solidFill>
                <a:latin typeface="Söhne"/>
              </a:rPr>
              <a:t>, </a:t>
            </a:r>
            <a:r>
              <a:rPr lang="ko-KR" altLang="en-US" sz="1100" dirty="0">
                <a:solidFill>
                  <a:srgbClr val="374151"/>
                </a:solidFill>
                <a:latin typeface="Söhne"/>
              </a:rPr>
              <a:t>교육적 토론 등에 사용될 수 있다</a:t>
            </a:r>
            <a:r>
              <a:rPr lang="en-US" altLang="ko-KR" sz="1100" dirty="0">
                <a:solidFill>
                  <a:srgbClr val="374151"/>
                </a:solidFill>
                <a:latin typeface="Söhne"/>
              </a:rPr>
              <a:t>. </a:t>
            </a:r>
            <a:r>
              <a:rPr lang="ko-KR" altLang="en-US" sz="1100" dirty="0">
                <a:solidFill>
                  <a:srgbClr val="374151"/>
                </a:solidFill>
                <a:latin typeface="Söhne"/>
              </a:rPr>
              <a:t>이를 통해 사용자는 </a:t>
            </a:r>
            <a:r>
              <a:rPr lang="en-US" altLang="ko-KR" sz="1100" dirty="0" err="1">
                <a:solidFill>
                  <a:srgbClr val="374151"/>
                </a:solidFill>
                <a:latin typeface="Söhne"/>
              </a:rPr>
              <a:t>ChatGPT</a:t>
            </a:r>
            <a:r>
              <a:rPr lang="ko-KR" altLang="en-US" sz="1100" dirty="0">
                <a:solidFill>
                  <a:srgbClr val="374151"/>
                </a:solidFill>
                <a:latin typeface="Söhne"/>
              </a:rPr>
              <a:t>를 일상생활과 업무에 효과적으로 활용할 수 있다</a:t>
            </a:r>
            <a:r>
              <a:rPr lang="en-US" altLang="ko-KR" sz="1100" dirty="0">
                <a:solidFill>
                  <a:srgbClr val="374151"/>
                </a:solidFill>
                <a:latin typeface="Söhne"/>
              </a:rPr>
              <a:t>.</a:t>
            </a:r>
            <a:endParaRPr lang="en-US" altLang="ko-KR" sz="1100" b="0" i="0" dirty="0">
              <a:solidFill>
                <a:srgbClr val="37415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399554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3363</TotalTime>
  <Words>841</Words>
  <Application>Microsoft Office PowerPoint</Application>
  <PresentationFormat>사용자 지정</PresentationFormat>
  <Paragraphs>168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4" baseType="lpstr">
      <vt:lpstr>Pretendard</vt:lpstr>
      <vt:lpstr>Söhne</vt:lpstr>
      <vt:lpstr>나눔고딕</vt:lpstr>
      <vt:lpstr>나눔고딕 ExtraBold</vt:lpstr>
      <vt:lpstr>맑은 고딕</vt:lpstr>
      <vt:lpstr>Arial</vt:lpstr>
      <vt:lpstr>Calibri</vt:lpstr>
      <vt:lpstr>Calibri Light</vt:lpstr>
      <vt:lpstr>Verdana</vt:lpstr>
      <vt:lpstr>Office 테마</vt:lpstr>
      <vt:lpstr>PowerPoint 프레젠테이션</vt:lpstr>
      <vt:lpstr>진행  순서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User</dc:creator>
  <cp:lastModifiedBy>user</cp:lastModifiedBy>
  <cp:revision>208</cp:revision>
  <dcterms:created xsi:type="dcterms:W3CDTF">2019-12-13T01:43:29Z</dcterms:created>
  <dcterms:modified xsi:type="dcterms:W3CDTF">2023-05-23T03:26:37Z</dcterms:modified>
</cp:coreProperties>
</file>